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72" r:id="rId17"/>
    <p:sldId id="269"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59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image" Target="../media/image9.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F849B8-C4AA-4384-98FF-EBFECBCBD267}" type="datetimeFigureOut">
              <a:rPr lang="en-US" smtClean="0"/>
              <a:pPr/>
              <a:t>3/12/2019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F849B8-C4AA-4384-98FF-EBFECBCBD267}" type="datetimeFigureOut">
              <a:rPr lang="en-US" smtClean="0"/>
              <a:pPr/>
              <a:t>3/12/2019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F849B8-C4AA-4384-98FF-EBFECBCBD267}" type="datetimeFigureOut">
              <a:rPr lang="en-US" smtClean="0"/>
              <a:pPr/>
              <a:t>3/12/2019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F849B8-C4AA-4384-98FF-EBFECBCBD267}" type="datetimeFigureOut">
              <a:rPr lang="en-US" smtClean="0"/>
              <a:pPr/>
              <a:t>3/12/2019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F849B8-C4AA-4384-98FF-EBFECBCBD267}" type="datetimeFigureOut">
              <a:rPr lang="en-US" smtClean="0"/>
              <a:pPr/>
              <a:t>3/12/2019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F849B8-C4AA-4384-98FF-EBFECBCBD267}" type="datetimeFigureOut">
              <a:rPr lang="en-US" smtClean="0"/>
              <a:pPr/>
              <a:t>3/12/2019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F849B8-C4AA-4384-98FF-EBFECBCBD267}" type="datetimeFigureOut">
              <a:rPr lang="en-US" smtClean="0"/>
              <a:pPr/>
              <a:t>3/12/2019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F849B8-C4AA-4384-98FF-EBFECBCBD267}" type="datetimeFigureOut">
              <a:rPr lang="en-US" smtClean="0"/>
              <a:pPr/>
              <a:t>3/12/2019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F849B8-C4AA-4384-98FF-EBFECBCBD267}" type="datetimeFigureOut">
              <a:rPr lang="en-US" smtClean="0"/>
              <a:pPr/>
              <a:t>3/12/2019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F849B8-C4AA-4384-98FF-EBFECBCBD267}" type="datetimeFigureOut">
              <a:rPr lang="en-US" smtClean="0"/>
              <a:pPr/>
              <a:t>3/12/2019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F849B8-C4AA-4384-98FF-EBFECBCBD267}" type="datetimeFigureOut">
              <a:rPr lang="en-US" smtClean="0"/>
              <a:pPr/>
              <a:t>3/12/2019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F849B8-C4AA-4384-98FF-EBFECBCBD267}" type="datetimeFigureOut">
              <a:rPr lang="en-US" smtClean="0"/>
              <a:pPr/>
              <a:t>3/12/2019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E82057-1D78-4A37-93E3-97B52FF8A18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image" Target="../media/image10.emf"/><Relationship Id="rId5" Type="http://schemas.openxmlformats.org/officeDocument/2006/relationships/oleObject" Target="../embeddings/oleObject10.bin"/><Relationship Id="rId4" Type="http://schemas.openxmlformats.org/officeDocument/2006/relationships/image" Target="../media/image9.e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10.vml"/><Relationship Id="rId4" Type="http://schemas.openxmlformats.org/officeDocument/2006/relationships/image" Target="../media/image11.e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7.xml"/><Relationship Id="rId1" Type="http://schemas.openxmlformats.org/officeDocument/2006/relationships/vmlDrawing" Target="../drawings/vmlDrawing11.vml"/><Relationship Id="rId4" Type="http://schemas.openxmlformats.org/officeDocument/2006/relationships/image" Target="../media/image12.e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7.xml"/><Relationship Id="rId1" Type="http://schemas.openxmlformats.org/officeDocument/2006/relationships/vmlDrawing" Target="../drawings/vmlDrawing12.vml"/><Relationship Id="rId4" Type="http://schemas.openxmlformats.org/officeDocument/2006/relationships/image" Target="../media/image13.e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7.xml"/><Relationship Id="rId1" Type="http://schemas.openxmlformats.org/officeDocument/2006/relationships/vmlDrawing" Target="../drawings/vmlDrawing13.vml"/><Relationship Id="rId4" Type="http://schemas.openxmlformats.org/officeDocument/2006/relationships/image" Target="../media/image14.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7.xml"/><Relationship Id="rId1" Type="http://schemas.openxmlformats.org/officeDocument/2006/relationships/vmlDrawing" Target="../drawings/vmlDrawing14.vml"/><Relationship Id="rId4" Type="http://schemas.openxmlformats.org/officeDocument/2006/relationships/image" Target="../media/image15.e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4.e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5.e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image" Target="../media/image6.e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image" Target="../media/image7.e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image" Target="../media/image8.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467544" y="94218"/>
            <a:ext cx="8424936" cy="7632859"/>
          </a:xfrm>
          <a:prstGeom prst="rect">
            <a:avLst/>
          </a:prstGeom>
        </p:spPr>
        <p:txBody>
          <a:bodyPr wrap="square">
            <a:spAutoFit/>
          </a:bodyPr>
          <a:lstStyle/>
          <a:p>
            <a:pPr lvl="0"/>
            <a:r>
              <a:rPr lang="en-US" sz="3200" b="1" dirty="0" err="1">
                <a:solidFill>
                  <a:srgbClr val="7030A0"/>
                </a:solidFill>
              </a:rPr>
              <a:t>Lec</a:t>
            </a:r>
            <a:r>
              <a:rPr lang="en-US" sz="3200" b="1" dirty="0">
                <a:solidFill>
                  <a:srgbClr val="7030A0"/>
                </a:solidFill>
              </a:rPr>
              <a:t> </a:t>
            </a:r>
            <a:r>
              <a:rPr lang="en-US" sz="3200" b="1" dirty="0" smtClean="0">
                <a:solidFill>
                  <a:srgbClr val="7030A0"/>
                </a:solidFill>
              </a:rPr>
              <a:t>4                                                         4th stage</a:t>
            </a:r>
            <a:endParaRPr lang="en-US" sz="3200" b="1" dirty="0">
              <a:solidFill>
                <a:srgbClr val="7030A0"/>
              </a:solidFill>
            </a:endParaRPr>
          </a:p>
          <a:p>
            <a:pPr lvl="0"/>
            <a:endParaRPr lang="en-US" sz="3200" b="1" dirty="0" smtClean="0">
              <a:solidFill>
                <a:srgbClr val="C00000"/>
              </a:solidFill>
            </a:endParaRPr>
          </a:p>
          <a:p>
            <a:pPr lvl="0"/>
            <a:r>
              <a:rPr lang="en-US" sz="3200" b="1" dirty="0" smtClean="0">
                <a:solidFill>
                  <a:srgbClr val="C00000"/>
                </a:solidFill>
              </a:rPr>
              <a:t>Organic </a:t>
            </a:r>
            <a:r>
              <a:rPr lang="en-US" sz="3200" b="1" dirty="0">
                <a:solidFill>
                  <a:srgbClr val="C00000"/>
                </a:solidFill>
              </a:rPr>
              <a:t>Pharmaceutical  Chemistry </a:t>
            </a:r>
            <a:r>
              <a:rPr lang="en-US" sz="3200" b="1" dirty="0" smtClean="0">
                <a:solidFill>
                  <a:srgbClr val="C00000"/>
                </a:solidFill>
              </a:rPr>
              <a:t>III</a:t>
            </a:r>
            <a:endParaRPr lang="en-US" sz="3200" b="1" dirty="0">
              <a:solidFill>
                <a:srgbClr val="C00000"/>
              </a:solidFill>
            </a:endParaRPr>
          </a:p>
          <a:p>
            <a:pPr lvl="0"/>
            <a:r>
              <a:rPr lang="en-US" sz="3200" b="1" dirty="0">
                <a:solidFill>
                  <a:srgbClr val="C00000"/>
                </a:solidFill>
              </a:rPr>
              <a:t>                         </a:t>
            </a:r>
            <a:r>
              <a:rPr lang="en-US" sz="3200" b="1" dirty="0" smtClean="0">
                <a:solidFill>
                  <a:srgbClr val="C00000"/>
                </a:solidFill>
              </a:rPr>
              <a:t>2018-2019</a:t>
            </a:r>
          </a:p>
          <a:p>
            <a:pPr lvl="0"/>
            <a:endParaRPr lang="en-US" sz="3200" b="1" dirty="0" smtClean="0">
              <a:solidFill>
                <a:srgbClr val="C00000"/>
              </a:solidFill>
            </a:endParaRPr>
          </a:p>
          <a:p>
            <a:pPr lvl="0"/>
            <a:r>
              <a:rPr lang="en-US" sz="3200" b="1" dirty="0" smtClean="0">
                <a:solidFill>
                  <a:srgbClr val="002060"/>
                </a:solidFill>
                <a:cs typeface="Times New Roman"/>
              </a:rPr>
              <a:t>Assist prof. </a:t>
            </a:r>
            <a:r>
              <a:rPr lang="en-US" sz="3200" b="1" dirty="0" err="1" smtClean="0">
                <a:solidFill>
                  <a:srgbClr val="002060"/>
                </a:solidFill>
                <a:cs typeface="Times New Roman"/>
              </a:rPr>
              <a:t>Dr.Rita</a:t>
            </a:r>
            <a:r>
              <a:rPr lang="en-US" sz="3200" b="1" dirty="0" smtClean="0">
                <a:solidFill>
                  <a:srgbClr val="002060"/>
                </a:solidFill>
                <a:cs typeface="Times New Roman"/>
              </a:rPr>
              <a:t> Sabah Elias</a:t>
            </a:r>
          </a:p>
          <a:p>
            <a:pPr lvl="0"/>
            <a:r>
              <a:rPr lang="en-US" sz="3200" b="1" dirty="0" smtClean="0">
                <a:solidFill>
                  <a:srgbClr val="002060"/>
                </a:solidFill>
                <a:cs typeface="Times New Roman"/>
              </a:rPr>
              <a:t>College of Pharmacy, university of </a:t>
            </a:r>
            <a:r>
              <a:rPr lang="en-US" sz="3200" b="1" dirty="0" err="1" smtClean="0">
                <a:solidFill>
                  <a:srgbClr val="002060"/>
                </a:solidFill>
                <a:cs typeface="Times New Roman"/>
              </a:rPr>
              <a:t>Basrah</a:t>
            </a:r>
            <a:r>
              <a:rPr lang="en-US" sz="3200" b="1" dirty="0" smtClean="0">
                <a:solidFill>
                  <a:srgbClr val="002060"/>
                </a:solidFill>
                <a:cs typeface="Times New Roman"/>
              </a:rPr>
              <a:t> </a:t>
            </a:r>
          </a:p>
          <a:p>
            <a:pPr lvl="0"/>
            <a:endParaRPr lang="en-US" sz="3200" b="1" dirty="0" smtClean="0">
              <a:solidFill>
                <a:srgbClr val="002060"/>
              </a:solidFill>
              <a:cs typeface="Times New Roman"/>
            </a:endParaRPr>
          </a:p>
          <a:p>
            <a:pPr>
              <a:lnSpc>
                <a:spcPct val="115000"/>
              </a:lnSpc>
              <a:spcAft>
                <a:spcPts val="0"/>
              </a:spcAft>
            </a:pPr>
            <a:r>
              <a:rPr lang="en-US" sz="3200" b="1" dirty="0">
                <a:solidFill>
                  <a:srgbClr val="FF0000"/>
                </a:solidFill>
                <a:latin typeface="Times New Roman"/>
                <a:cs typeface="Arial"/>
              </a:rPr>
              <a:t>Textbook of Organic medicinal and </a:t>
            </a:r>
            <a:r>
              <a:rPr lang="en-US" sz="3200" b="1" dirty="0" smtClean="0">
                <a:solidFill>
                  <a:srgbClr val="FF0000"/>
                </a:solidFill>
                <a:latin typeface="Times New Roman"/>
                <a:cs typeface="Arial"/>
              </a:rPr>
              <a:t>pharmaceutical </a:t>
            </a:r>
            <a:r>
              <a:rPr lang="en-US" sz="3200" b="1" dirty="0">
                <a:solidFill>
                  <a:srgbClr val="FF0000"/>
                </a:solidFill>
                <a:latin typeface="Times New Roman"/>
                <a:cs typeface="Arial"/>
              </a:rPr>
              <a:t>chemistry </a:t>
            </a:r>
            <a:endParaRPr lang="en-US" sz="3200" b="1" dirty="0" smtClean="0">
              <a:solidFill>
                <a:srgbClr val="FF0000"/>
              </a:solidFill>
              <a:latin typeface="Times New Roman"/>
              <a:cs typeface="Arial"/>
            </a:endParaRPr>
          </a:p>
          <a:p>
            <a:pPr>
              <a:lnSpc>
                <a:spcPct val="115000"/>
              </a:lnSpc>
              <a:spcAft>
                <a:spcPts val="0"/>
              </a:spcAft>
            </a:pPr>
            <a:endParaRPr lang="en-US" sz="2400" dirty="0">
              <a:ea typeface="Calibri"/>
              <a:cs typeface="Arial"/>
            </a:endParaRPr>
          </a:p>
          <a:p>
            <a:pPr>
              <a:lnSpc>
                <a:spcPct val="115000"/>
              </a:lnSpc>
              <a:spcAft>
                <a:spcPts val="0"/>
              </a:spcAft>
            </a:pPr>
            <a:r>
              <a:rPr lang="en-US" sz="3200" b="1" dirty="0">
                <a:solidFill>
                  <a:srgbClr val="002060"/>
                </a:solidFill>
                <a:latin typeface="Times New Roman"/>
                <a:cs typeface="Arial"/>
              </a:rPr>
              <a:t>                      Wilson and </a:t>
            </a:r>
            <a:r>
              <a:rPr lang="en-US" sz="3200" b="1" dirty="0" err="1">
                <a:solidFill>
                  <a:srgbClr val="002060"/>
                </a:solidFill>
                <a:latin typeface="Times New Roman"/>
                <a:cs typeface="Arial"/>
              </a:rPr>
              <a:t>Gisvold’s</a:t>
            </a:r>
            <a:r>
              <a:rPr lang="en-US" sz="3200" b="1" dirty="0">
                <a:solidFill>
                  <a:srgbClr val="002060"/>
                </a:solidFill>
                <a:latin typeface="Times New Roman"/>
                <a:cs typeface="Arial"/>
              </a:rPr>
              <a:t> </a:t>
            </a:r>
            <a:endParaRPr lang="en-US" sz="2400" dirty="0">
              <a:ea typeface="Calibri"/>
              <a:cs typeface="Arial"/>
            </a:endParaRPr>
          </a:p>
          <a:p>
            <a:pPr lvl="0"/>
            <a:endParaRPr lang="en-US" sz="3200" b="1" dirty="0">
              <a:solidFill>
                <a:srgbClr val="002060"/>
              </a:solidFill>
              <a:cs typeface="Times New Roman"/>
            </a:endParaRPr>
          </a:p>
          <a:p>
            <a:pPr lvl="0"/>
            <a:endParaRPr lang="en-US" sz="3200" b="1" dirty="0" smtClean="0">
              <a:solidFill>
                <a:srgbClr val="002060"/>
              </a:solidFill>
              <a:cs typeface="Times New Roman"/>
            </a:endParaRPr>
          </a:p>
          <a:p>
            <a:pPr lvl="0"/>
            <a:endParaRPr lang="ar-IQ" sz="3200" b="1" dirty="0">
              <a:solidFill>
                <a:srgbClr val="002060"/>
              </a:solidFill>
              <a:cs typeface="Times New Roman"/>
            </a:endParaRPr>
          </a:p>
        </p:txBody>
      </p:sp>
    </p:spTree>
    <p:extLst>
      <p:ext uri="{BB962C8B-B14F-4D97-AF65-F5344CB8AC3E}">
        <p14:creationId xmlns:p14="http://schemas.microsoft.com/office/powerpoint/2010/main" val="17287465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كائن 1"/>
          <p:cNvGraphicFramePr>
            <a:graphicFrameLocks noChangeAspect="1"/>
          </p:cNvGraphicFramePr>
          <p:nvPr>
            <p:extLst>
              <p:ext uri="{D42A27DB-BD31-4B8C-83A1-F6EECF244321}">
                <p14:modId xmlns:p14="http://schemas.microsoft.com/office/powerpoint/2010/main" val="1212658549"/>
              </p:ext>
            </p:extLst>
          </p:nvPr>
        </p:nvGraphicFramePr>
        <p:xfrm>
          <a:off x="2455794" y="420707"/>
          <a:ext cx="4616533" cy="2360221"/>
        </p:xfrm>
        <a:graphic>
          <a:graphicData uri="http://schemas.openxmlformats.org/presentationml/2006/ole">
            <mc:AlternateContent xmlns:mc="http://schemas.openxmlformats.org/markup-compatibility/2006">
              <mc:Choice xmlns:v="urn:schemas-microsoft-com:vml" Requires="v">
                <p:oleObj spid="_x0000_s35858" name="CS ChemDraw Drawing" r:id="rId3" imgW="4845897" imgH="2480758" progId="ChemDraw.Document.6.0">
                  <p:embed/>
                </p:oleObj>
              </mc:Choice>
              <mc:Fallback>
                <p:oleObj name="CS ChemDraw Drawing" r:id="rId3" imgW="4845897" imgH="2480758" progId="ChemDraw.Document.6.0">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55794" y="420707"/>
                        <a:ext cx="4616533" cy="2360221"/>
                      </a:xfrm>
                      <a:prstGeom prst="rect">
                        <a:avLst/>
                      </a:prstGeom>
                      <a:noFill/>
                    </p:spPr>
                  </p:pic>
                </p:oleObj>
              </mc:Fallback>
            </mc:AlternateContent>
          </a:graphicData>
        </a:graphic>
      </p:graphicFrame>
      <p:graphicFrame>
        <p:nvGraphicFramePr>
          <p:cNvPr id="3" name="كائن 2"/>
          <p:cNvGraphicFramePr>
            <a:graphicFrameLocks noChangeAspect="1"/>
          </p:cNvGraphicFramePr>
          <p:nvPr>
            <p:extLst>
              <p:ext uri="{D42A27DB-BD31-4B8C-83A1-F6EECF244321}">
                <p14:modId xmlns:p14="http://schemas.microsoft.com/office/powerpoint/2010/main" val="3680485563"/>
              </p:ext>
            </p:extLst>
          </p:nvPr>
        </p:nvGraphicFramePr>
        <p:xfrm>
          <a:off x="2998077" y="4509120"/>
          <a:ext cx="2592288" cy="1362955"/>
        </p:xfrm>
        <a:graphic>
          <a:graphicData uri="http://schemas.openxmlformats.org/presentationml/2006/ole">
            <mc:AlternateContent xmlns:mc="http://schemas.openxmlformats.org/markup-compatibility/2006">
              <mc:Choice xmlns:v="urn:schemas-microsoft-com:vml" Requires="v">
                <p:oleObj spid="_x0000_s35859" name="CS ChemDraw Drawing" r:id="rId5" imgW="2646861" imgH="1400069" progId="ChemDraw.Document.6.0">
                  <p:embed/>
                </p:oleObj>
              </mc:Choice>
              <mc:Fallback>
                <p:oleObj name="CS ChemDraw Drawing" r:id="rId5" imgW="2646861" imgH="1400069" progId="ChemDraw.Document.6.0">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98077" y="4509120"/>
                        <a:ext cx="2592288" cy="1362955"/>
                      </a:xfrm>
                      <a:prstGeom prst="rect">
                        <a:avLst/>
                      </a:prstGeom>
                      <a:noFill/>
                    </p:spPr>
                  </p:pic>
                </p:oleObj>
              </mc:Fallback>
            </mc:AlternateContent>
          </a:graphicData>
        </a:graphic>
      </p:graphicFrame>
      <p:sp>
        <p:nvSpPr>
          <p:cNvPr id="4" name="Rectangle 3"/>
          <p:cNvSpPr>
            <a:spLocks noChangeArrowheads="1"/>
          </p:cNvSpPr>
          <p:nvPr/>
        </p:nvSpPr>
        <p:spPr bwMode="auto">
          <a:xfrm>
            <a:off x="0" y="-56346"/>
            <a:ext cx="2058577"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tabLst/>
            </a:pPr>
            <a:r>
              <a:rPr kumimoji="0" lang="en-US" sz="28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Amoxicillin</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a:spLocks noChangeArrowheads="1"/>
          </p:cNvSpPr>
          <p:nvPr/>
        </p:nvSpPr>
        <p:spPr bwMode="auto">
          <a:xfrm>
            <a:off x="251520" y="2780928"/>
            <a:ext cx="8631850"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SAR :-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Same spectrum of activity as that for ampicillin but has increase oral availability.</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Spent less time in the GI tract, result in decrease in GI upset.</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Sensitive to β-lactamase, given in combination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clavulante</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0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 Augmentin)</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a:spLocks noChangeArrowheads="1"/>
          </p:cNvSpPr>
          <p:nvPr/>
        </p:nvSpPr>
        <p:spPr bwMode="auto">
          <a:xfrm>
            <a:off x="107504" y="6137890"/>
            <a:ext cx="9313115"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Clavam</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derivative with higher affinity for β-lactamase than penicillin resulted in protection from destruction as discussed with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sulbactam</a:t>
            </a: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6664015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277848" y="145758"/>
            <a:ext cx="3445175"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Char char="•"/>
              <a:tabLst/>
            </a:pPr>
            <a:r>
              <a:rPr kumimoji="0" lang="en-US" sz="2400" b="1" i="0" u="none" strike="noStrike" cap="none" normalizeH="0" baseline="0" dirty="0" err="1" smtClean="0">
                <a:ln>
                  <a:noFill/>
                </a:ln>
                <a:solidFill>
                  <a:srgbClr val="C00000"/>
                </a:solidFill>
                <a:effectLst/>
                <a:latin typeface="Times New Roman" pitchFamily="18" charset="0"/>
                <a:ea typeface="Calibri" pitchFamily="34" charset="0"/>
                <a:cs typeface="Times New Roman" pitchFamily="18" charset="0"/>
              </a:rPr>
              <a:t>Carbenicillin</a:t>
            </a:r>
            <a:r>
              <a:rPr kumimoji="0" lang="en-US" sz="24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 Disodium</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كائن 2"/>
          <p:cNvGraphicFramePr>
            <a:graphicFrameLocks noChangeAspect="1"/>
          </p:cNvGraphicFramePr>
          <p:nvPr>
            <p:extLst>
              <p:ext uri="{D42A27DB-BD31-4B8C-83A1-F6EECF244321}">
                <p14:modId xmlns:p14="http://schemas.microsoft.com/office/powerpoint/2010/main" val="544919762"/>
              </p:ext>
            </p:extLst>
          </p:nvPr>
        </p:nvGraphicFramePr>
        <p:xfrm>
          <a:off x="1691680" y="764704"/>
          <a:ext cx="5544616" cy="2562872"/>
        </p:xfrm>
        <a:graphic>
          <a:graphicData uri="http://schemas.openxmlformats.org/presentationml/2006/ole">
            <mc:AlternateContent xmlns:mc="http://schemas.openxmlformats.org/markup-compatibility/2006">
              <mc:Choice xmlns:v="urn:schemas-microsoft-com:vml" Requires="v">
                <p:oleObj spid="_x0000_s36874" name="CS ChemDraw Drawing" r:id="rId3" imgW="3602273" imgH="1872540" progId="ChemDraw.Document.6.0">
                  <p:embed/>
                </p:oleObj>
              </mc:Choice>
              <mc:Fallback>
                <p:oleObj name="CS ChemDraw Drawing" r:id="rId3" imgW="3602273" imgH="1872540"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91680" y="764704"/>
                        <a:ext cx="5544616" cy="2562872"/>
                      </a:xfrm>
                      <a:prstGeom prst="rect">
                        <a:avLst/>
                      </a:prstGeom>
                      <a:noFill/>
                    </p:spPr>
                  </p:pic>
                </p:oleObj>
              </mc:Fallback>
            </mc:AlternateContent>
          </a:graphicData>
        </a:graphic>
      </p:graphicFrame>
      <p:sp>
        <p:nvSpPr>
          <p:cNvPr id="4" name="Rectangle 3"/>
          <p:cNvSpPr>
            <a:spLocks noChangeArrowheads="1"/>
          </p:cNvSpPr>
          <p:nvPr/>
        </p:nvSpPr>
        <p:spPr bwMode="auto">
          <a:xfrm>
            <a:off x="0" y="3861048"/>
            <a:ext cx="9144000"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mj-cs"/>
              </a:rPr>
              <a:t>Adding polar functional group to C-α broadens spectrum of activity ( drug is now able to penetrate through polar channels in G</a:t>
            </a:r>
            <a:r>
              <a:rPr kumimoji="0" lang="en-US" sz="2000" b="0" i="0" u="none" strike="noStrike" cap="none" normalizeH="0" baseline="30000" dirty="0" smtClean="0">
                <a:ln>
                  <a:noFill/>
                </a:ln>
                <a:solidFill>
                  <a:schemeClr val="tx1"/>
                </a:solidFill>
                <a:effectLst/>
                <a:latin typeface="Times New Roman" pitchFamily="18" charset="0"/>
                <a:ea typeface="Calibri" pitchFamily="34" charset="0"/>
                <a:cs typeface="+mj-cs"/>
              </a:rPr>
              <a:t>- </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mj-cs"/>
              </a:rPr>
              <a:t>cell wall),this will increase G</a:t>
            </a:r>
            <a:r>
              <a:rPr kumimoji="0" lang="en-US" sz="2000" b="0" i="0" u="none" strike="noStrike" cap="none" normalizeH="0" baseline="30000" dirty="0" smtClean="0">
                <a:ln>
                  <a:noFill/>
                </a:ln>
                <a:solidFill>
                  <a:schemeClr val="tx1"/>
                </a:solidFill>
                <a:effectLst/>
                <a:latin typeface="Times New Roman" pitchFamily="18" charset="0"/>
                <a:ea typeface="Calibri" pitchFamily="34" charset="0"/>
                <a:cs typeface="+mj-cs"/>
              </a:rPr>
              <a:t>-</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mj-cs"/>
              </a:rPr>
              <a:t> activity and decrease G</a:t>
            </a:r>
            <a:r>
              <a:rPr kumimoji="0" lang="en-US" sz="2000" b="0" i="0" u="none" strike="noStrike" cap="none" normalizeH="0" baseline="30000" dirty="0" smtClean="0">
                <a:ln>
                  <a:noFill/>
                </a:ln>
                <a:solidFill>
                  <a:schemeClr val="tx1"/>
                </a:solidFill>
                <a:effectLst/>
                <a:latin typeface="Times New Roman" pitchFamily="18" charset="0"/>
                <a:ea typeface="Calibri" pitchFamily="34" charset="0"/>
                <a:cs typeface="+mj-cs"/>
              </a:rPr>
              <a:t>+</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mj-cs"/>
              </a:rPr>
              <a:t> activity.</a:t>
            </a:r>
            <a:endParaRPr kumimoji="0" lang="en-US" sz="2000" b="0" i="0" u="none" strike="noStrike" cap="none" normalizeH="0" baseline="0" dirty="0" smtClean="0">
              <a:ln>
                <a:noFill/>
              </a:ln>
              <a:solidFill>
                <a:schemeClr val="tx1"/>
              </a:solidFill>
              <a:effectLst/>
              <a:latin typeface="Arial" pitchFamily="34" charset="0"/>
              <a:cs typeface="+mj-cs"/>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mj-cs"/>
              </a:rPr>
              <a:t>α-COOH (most highly ionized).</a:t>
            </a:r>
            <a:endParaRPr kumimoji="0" lang="en-US" sz="2000" b="0" i="0" u="none" strike="noStrike" cap="none" normalizeH="0" baseline="0" dirty="0" smtClean="0">
              <a:ln>
                <a:noFill/>
              </a:ln>
              <a:solidFill>
                <a:schemeClr val="tx1"/>
              </a:solidFill>
              <a:effectLst/>
              <a:latin typeface="Arial" pitchFamily="34" charset="0"/>
              <a:cs typeface="+mj-cs"/>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mj-cs"/>
              </a:rPr>
              <a:t>α-COOH gives drug extended spectrum  (G</a:t>
            </a:r>
            <a:r>
              <a:rPr kumimoji="0" lang="en-US" sz="2000" b="0" i="0" u="none" strike="noStrike" cap="none" normalizeH="0" baseline="30000" dirty="0" smtClean="0">
                <a:ln>
                  <a:noFill/>
                </a:ln>
                <a:solidFill>
                  <a:schemeClr val="tx1"/>
                </a:solidFill>
                <a:effectLst/>
                <a:latin typeface="Times New Roman" pitchFamily="18" charset="0"/>
                <a:ea typeface="Calibri" pitchFamily="34" charset="0"/>
                <a:cs typeface="+mj-cs"/>
              </a:rPr>
              <a:t>+</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mj-cs"/>
              </a:rPr>
              <a:t>, G</a:t>
            </a:r>
            <a:r>
              <a:rPr kumimoji="0" lang="en-US" sz="2000" b="0" i="0" u="none" strike="noStrike" cap="none" normalizeH="0" baseline="30000" dirty="0" smtClean="0">
                <a:ln>
                  <a:noFill/>
                </a:ln>
                <a:solidFill>
                  <a:schemeClr val="tx1"/>
                </a:solidFill>
                <a:effectLst/>
                <a:latin typeface="Times New Roman" pitchFamily="18" charset="0"/>
                <a:ea typeface="Calibri" pitchFamily="34" charset="0"/>
                <a:cs typeface="+mj-cs"/>
              </a:rPr>
              <a:t>- </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mj-cs"/>
              </a:rPr>
              <a:t>anaerobes) broaden than ampicillin in activity.</a:t>
            </a:r>
            <a:endParaRPr kumimoji="0" lang="en-US" sz="2000" b="0" i="0" u="none" strike="noStrike" cap="none" normalizeH="0" baseline="0" dirty="0" smtClean="0">
              <a:ln>
                <a:noFill/>
              </a:ln>
              <a:solidFill>
                <a:schemeClr val="tx1"/>
              </a:solidFill>
              <a:effectLst/>
              <a:latin typeface="Arial" pitchFamily="34" charset="0"/>
              <a:cs typeface="+mj-cs"/>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mj-cs"/>
              </a:rPr>
              <a:t>α-COOH is acid liable (COOH is electron withdrawing but undergoes acid catalyzed decarboxylation generating penicillin as shown below, for this reason cannot be given orally </a:t>
            </a:r>
            <a:endParaRPr kumimoji="0" lang="en-US" sz="2000" b="0" i="0" u="none" strike="noStrike" cap="none" normalizeH="0" baseline="0" dirty="0" smtClean="0">
              <a:ln>
                <a:noFill/>
              </a:ln>
              <a:solidFill>
                <a:schemeClr val="tx1"/>
              </a:solidFill>
              <a:effectLst/>
              <a:latin typeface="Arial" pitchFamily="34" charset="0"/>
              <a:cs typeface="+mj-cs"/>
            </a:endParaRPr>
          </a:p>
        </p:txBody>
      </p:sp>
    </p:spTree>
    <p:extLst>
      <p:ext uri="{BB962C8B-B14F-4D97-AF65-F5344CB8AC3E}">
        <p14:creationId xmlns:p14="http://schemas.microsoft.com/office/powerpoint/2010/main" val="34890136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IQ"/>
          </a:p>
        </p:txBody>
      </p:sp>
      <p:graphicFrame>
        <p:nvGraphicFramePr>
          <p:cNvPr id="3" name="كائن 2"/>
          <p:cNvGraphicFramePr>
            <a:graphicFrameLocks noChangeAspect="1"/>
          </p:cNvGraphicFramePr>
          <p:nvPr>
            <p:extLst>
              <p:ext uri="{D42A27DB-BD31-4B8C-83A1-F6EECF244321}">
                <p14:modId xmlns:p14="http://schemas.microsoft.com/office/powerpoint/2010/main" val="1462853644"/>
              </p:ext>
            </p:extLst>
          </p:nvPr>
        </p:nvGraphicFramePr>
        <p:xfrm>
          <a:off x="422275" y="966788"/>
          <a:ext cx="8685213" cy="5018087"/>
        </p:xfrm>
        <a:graphic>
          <a:graphicData uri="http://schemas.openxmlformats.org/presentationml/2006/ole">
            <mc:AlternateContent xmlns:mc="http://schemas.openxmlformats.org/markup-compatibility/2006">
              <mc:Choice xmlns:v="urn:schemas-microsoft-com:vml" Requires="v">
                <p:oleObj spid="_x0000_s37896" name="CS ChemDraw Drawing" r:id="rId3" imgW="6757099" imgH="3344630" progId="ChemDraw.Document.6.0">
                  <p:embed/>
                </p:oleObj>
              </mc:Choice>
              <mc:Fallback>
                <p:oleObj name="CS ChemDraw Drawing" r:id="rId3" imgW="6757099" imgH="3344630" progId="ChemDraw.Document.6.0">
                  <p:embed/>
                  <p:pic>
                    <p:nvPicPr>
                      <p:cNvPr id="0" name="Object 1"/>
                      <p:cNvPicPr>
                        <a:picLocks noChangeAspect="1" noChangeArrowheads="1"/>
                      </p:cNvPicPr>
                      <p:nvPr/>
                    </p:nvPicPr>
                    <p:blipFill>
                      <a:blip r:embed="rId4"/>
                      <a:srcRect/>
                      <a:stretch>
                        <a:fillRect/>
                      </a:stretch>
                    </p:blipFill>
                    <p:spPr bwMode="auto">
                      <a:xfrm>
                        <a:off x="422275" y="966788"/>
                        <a:ext cx="8685213" cy="5018087"/>
                      </a:xfrm>
                      <a:prstGeom prst="rect">
                        <a:avLst/>
                      </a:prstGeom>
                      <a:noFill/>
                    </p:spPr>
                  </p:pic>
                </p:oleObj>
              </mc:Fallback>
            </mc:AlternateContent>
          </a:graphicData>
        </a:graphic>
      </p:graphicFrame>
    </p:spTree>
    <p:extLst>
      <p:ext uri="{BB962C8B-B14F-4D97-AF65-F5344CB8AC3E}">
        <p14:creationId xmlns:p14="http://schemas.microsoft.com/office/powerpoint/2010/main" val="14107979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74596" y="188640"/>
            <a:ext cx="896674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mj-cs"/>
              </a:rPr>
              <a:t>to increase acid stability and retain broad spectrum, make an ester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mj-cs"/>
              </a:rPr>
              <a:t>prodrug</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mj-cs"/>
              </a:rPr>
              <a:t>)out of the α-carboxyl group, hydrolysis then occurs by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mj-cs"/>
              </a:rPr>
              <a:t>esterases</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mj-cs"/>
              </a:rPr>
              <a:t> in plasma to give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mj-cs"/>
              </a:rPr>
              <a:t>carbenicillin</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mj-cs"/>
              </a:rPr>
              <a:t> as shown below.</a:t>
            </a:r>
            <a:endParaRPr kumimoji="0" lang="en-US" sz="2400" b="0" i="0" u="none" strike="noStrike" cap="none" normalizeH="0" baseline="0" dirty="0" smtClean="0">
              <a:ln>
                <a:noFill/>
              </a:ln>
              <a:solidFill>
                <a:schemeClr val="tx1"/>
              </a:solidFill>
              <a:effectLst/>
              <a:latin typeface="Arial" pitchFamily="34" charset="0"/>
              <a:cs typeface="+mj-cs"/>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mj-cs"/>
            </a:endParaRPr>
          </a:p>
        </p:txBody>
      </p:sp>
      <p:graphicFrame>
        <p:nvGraphicFramePr>
          <p:cNvPr id="3" name="كائن 2"/>
          <p:cNvGraphicFramePr>
            <a:graphicFrameLocks noChangeAspect="1"/>
          </p:cNvGraphicFramePr>
          <p:nvPr>
            <p:extLst>
              <p:ext uri="{D42A27DB-BD31-4B8C-83A1-F6EECF244321}">
                <p14:modId xmlns:p14="http://schemas.microsoft.com/office/powerpoint/2010/main" val="1732049853"/>
              </p:ext>
            </p:extLst>
          </p:nvPr>
        </p:nvGraphicFramePr>
        <p:xfrm>
          <a:off x="755576" y="1412776"/>
          <a:ext cx="6851104" cy="3782581"/>
        </p:xfrm>
        <a:graphic>
          <a:graphicData uri="http://schemas.openxmlformats.org/presentationml/2006/ole">
            <mc:AlternateContent xmlns:mc="http://schemas.openxmlformats.org/markup-compatibility/2006">
              <mc:Choice xmlns:v="urn:schemas-microsoft-com:vml" Requires="v">
                <p:oleObj spid="_x0000_s38921" name="CS ChemDraw Drawing" r:id="rId3" imgW="4955584" imgH="2733773" progId="ChemDraw.Document.6.0">
                  <p:embed/>
                </p:oleObj>
              </mc:Choice>
              <mc:Fallback>
                <p:oleObj name="CS ChemDraw Drawing" r:id="rId3" imgW="4955584" imgH="2733773"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5576" y="1412776"/>
                        <a:ext cx="6851104" cy="3782581"/>
                      </a:xfrm>
                      <a:prstGeom prst="rect">
                        <a:avLst/>
                      </a:prstGeom>
                      <a:noFill/>
                    </p:spPr>
                  </p:pic>
                </p:oleObj>
              </mc:Fallback>
            </mc:AlternateContent>
          </a:graphicData>
        </a:graphic>
      </p:graphicFrame>
      <p:sp>
        <p:nvSpPr>
          <p:cNvPr id="4" name="Rectangle 3"/>
          <p:cNvSpPr>
            <a:spLocks noChangeArrowheads="1"/>
          </p:cNvSpPr>
          <p:nvPr/>
        </p:nvSpPr>
        <p:spPr bwMode="auto">
          <a:xfrm>
            <a:off x="457200" y="23241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مستطيل 4"/>
          <p:cNvSpPr/>
          <p:nvPr/>
        </p:nvSpPr>
        <p:spPr>
          <a:xfrm>
            <a:off x="0" y="5344610"/>
            <a:ext cx="8593752" cy="1578894"/>
          </a:xfrm>
          <a:prstGeom prst="rect">
            <a:avLst/>
          </a:prstGeom>
        </p:spPr>
        <p:txBody>
          <a:bodyPr wrap="square">
            <a:spAutoFit/>
          </a:bodyPr>
          <a:lstStyle/>
          <a:p>
            <a:pPr marL="342900" lvl="0" indent="-342900">
              <a:lnSpc>
                <a:spcPct val="115000"/>
              </a:lnSpc>
              <a:buFont typeface="+mj-lt"/>
              <a:buAutoNum type="arabicPeriod"/>
            </a:pPr>
            <a:r>
              <a:rPr lang="en-US" sz="2800" b="1" dirty="0" err="1">
                <a:latin typeface="Times New Roman"/>
                <a:ea typeface="Calibri"/>
                <a:cs typeface="Arial"/>
              </a:rPr>
              <a:t>penicillinase</a:t>
            </a:r>
            <a:r>
              <a:rPr lang="en-US" sz="2800" b="1" dirty="0">
                <a:latin typeface="Times New Roman"/>
                <a:ea typeface="Calibri"/>
                <a:cs typeface="Arial"/>
              </a:rPr>
              <a:t> sensitive (C-α- hydrogen present).</a:t>
            </a:r>
            <a:endParaRPr lang="en-US" sz="2800" b="1" dirty="0">
              <a:ea typeface="Calibri"/>
              <a:cs typeface="Arial"/>
            </a:endParaRPr>
          </a:p>
          <a:p>
            <a:pPr marL="342900" lvl="0" indent="-342900">
              <a:lnSpc>
                <a:spcPct val="115000"/>
              </a:lnSpc>
              <a:spcAft>
                <a:spcPts val="0"/>
              </a:spcAft>
              <a:buFont typeface="+mj-lt"/>
              <a:buAutoNum type="arabicPeriod"/>
            </a:pPr>
            <a:r>
              <a:rPr lang="en-US" sz="2800" b="1" dirty="0">
                <a:latin typeface="Times New Roman"/>
                <a:ea typeface="Calibri"/>
                <a:cs typeface="Arial"/>
              </a:rPr>
              <a:t>R- isomer = S-isomer in terms of potency.</a:t>
            </a:r>
            <a:endParaRPr lang="en-US" sz="2800" b="1" dirty="0">
              <a:ea typeface="Calibri"/>
              <a:cs typeface="Arial"/>
            </a:endParaRPr>
          </a:p>
          <a:p>
            <a:pPr marL="685800">
              <a:lnSpc>
                <a:spcPct val="115000"/>
              </a:lnSpc>
              <a:spcAft>
                <a:spcPts val="1000"/>
              </a:spcAft>
            </a:pPr>
            <a:r>
              <a:rPr lang="en-US" sz="2800" b="1" dirty="0">
                <a:latin typeface="Times New Roman"/>
                <a:ea typeface="Calibri"/>
                <a:cs typeface="Arial"/>
              </a:rPr>
              <a:t> </a:t>
            </a:r>
            <a:endParaRPr lang="en-US" sz="2800" b="1" dirty="0">
              <a:ea typeface="Calibri"/>
              <a:cs typeface="Arial"/>
            </a:endParaRPr>
          </a:p>
        </p:txBody>
      </p:sp>
    </p:spTree>
    <p:extLst>
      <p:ext uri="{BB962C8B-B14F-4D97-AF65-F5344CB8AC3E}">
        <p14:creationId xmlns:p14="http://schemas.microsoft.com/office/powerpoint/2010/main" val="7400277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228600"/>
            <a:ext cx="5163465" cy="800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R="0" lvl="0" algn="l" defTabSz="914400" rtl="1" eaLnBrk="1" fontAlgn="base" latinLnBrk="0" hangingPunct="1">
              <a:lnSpc>
                <a:spcPct val="100000"/>
              </a:lnSpc>
              <a:spcBef>
                <a:spcPct val="0"/>
              </a:spcBef>
              <a:spcAft>
                <a:spcPct val="0"/>
              </a:spcAft>
              <a:buClrTx/>
              <a:buSzTx/>
              <a:tabLst/>
            </a:pPr>
            <a:r>
              <a:rPr kumimoji="0" lang="en-US" sz="2800" b="1" i="0" u="none" strike="noStrike" cap="none" normalizeH="0" baseline="0" dirty="0" err="1" smtClean="0">
                <a:ln>
                  <a:noFill/>
                </a:ln>
                <a:solidFill>
                  <a:srgbClr val="C00000"/>
                </a:solidFill>
                <a:effectLst/>
                <a:latin typeface="Times New Roman" pitchFamily="18" charset="0"/>
                <a:ea typeface="Calibri" pitchFamily="34" charset="0"/>
                <a:cs typeface="Times New Roman" pitchFamily="18" charset="0"/>
              </a:rPr>
              <a:t>Ticarcillin</a:t>
            </a:r>
            <a:r>
              <a:rPr kumimoji="0" lang="en-US" sz="28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 </a:t>
            </a:r>
            <a:r>
              <a:rPr kumimoji="0" lang="en-US" sz="2800" b="1" i="0" u="none" strike="noStrike" cap="none" normalizeH="0" baseline="0" dirty="0" err="1" smtClean="0">
                <a:ln>
                  <a:noFill/>
                </a:ln>
                <a:solidFill>
                  <a:srgbClr val="C00000"/>
                </a:solidFill>
                <a:effectLst/>
                <a:latin typeface="Times New Roman" pitchFamily="18" charset="0"/>
                <a:ea typeface="Calibri" pitchFamily="34" charset="0"/>
                <a:cs typeface="Times New Roman" pitchFamily="18" charset="0"/>
              </a:rPr>
              <a:t>Carbenicillin</a:t>
            </a:r>
            <a:r>
              <a:rPr kumimoji="0" lang="en-US" sz="28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 analog</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كائن 2"/>
          <p:cNvGraphicFramePr>
            <a:graphicFrameLocks noChangeAspect="1"/>
          </p:cNvGraphicFramePr>
          <p:nvPr>
            <p:extLst>
              <p:ext uri="{D42A27DB-BD31-4B8C-83A1-F6EECF244321}">
                <p14:modId xmlns:p14="http://schemas.microsoft.com/office/powerpoint/2010/main" val="1323943112"/>
              </p:ext>
            </p:extLst>
          </p:nvPr>
        </p:nvGraphicFramePr>
        <p:xfrm>
          <a:off x="899592" y="808194"/>
          <a:ext cx="7920880" cy="3340886"/>
        </p:xfrm>
        <a:graphic>
          <a:graphicData uri="http://schemas.openxmlformats.org/presentationml/2006/ole">
            <mc:AlternateContent xmlns:mc="http://schemas.openxmlformats.org/markup-compatibility/2006">
              <mc:Choice xmlns:v="urn:schemas-microsoft-com:vml" Requires="v">
                <p:oleObj spid="_x0000_s39944" name="CS ChemDraw Drawing" r:id="rId3" imgW="4806183" imgH="2029779" progId="ChemDraw.Document.6.0">
                  <p:embed/>
                </p:oleObj>
              </mc:Choice>
              <mc:Fallback>
                <p:oleObj name="CS ChemDraw Drawing" r:id="rId3" imgW="4806183" imgH="2029779"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9592" y="808194"/>
                        <a:ext cx="7920880" cy="3340886"/>
                      </a:xfrm>
                      <a:prstGeom prst="rect">
                        <a:avLst/>
                      </a:prstGeom>
                      <a:noFill/>
                    </p:spPr>
                  </p:pic>
                </p:oleObj>
              </mc:Fallback>
            </mc:AlternateContent>
          </a:graphicData>
        </a:graphic>
      </p:graphicFrame>
      <p:sp>
        <p:nvSpPr>
          <p:cNvPr id="4" name="Rectangle 3"/>
          <p:cNvSpPr>
            <a:spLocks noChangeArrowheads="1"/>
          </p:cNvSpPr>
          <p:nvPr/>
        </p:nvSpPr>
        <p:spPr bwMode="auto">
          <a:xfrm>
            <a:off x="279413" y="4077653"/>
            <a:ext cx="8864587"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SAR:-</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Activity similar to </a:t>
            </a:r>
            <a:r>
              <a:rPr kumimoji="0" lang="en-US" sz="28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carbenicillin</a:t>
            </a:r>
            <a:r>
              <a:rPr kumimoji="0" lang="en-US"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but </a:t>
            </a:r>
            <a:r>
              <a:rPr kumimoji="0" lang="en-US" sz="28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thienyl</a:t>
            </a:r>
            <a:r>
              <a:rPr kumimoji="0" lang="en-US"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ring is more polar than benzene. Is active against more anaerobes.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Available in combination with potassium </a:t>
            </a:r>
            <a:r>
              <a:rPr kumimoji="0" lang="en-US" sz="28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Clavulanate</a:t>
            </a:r>
            <a:r>
              <a:rPr kumimoji="0" lang="en-US"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timentine</a:t>
            </a:r>
            <a:r>
              <a:rPr kumimoji="0" lang="en-US"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Available as disodium salt.</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481978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980728"/>
            <a:ext cx="9289032" cy="4184735"/>
          </a:xfrm>
          <a:prstGeom prst="rect">
            <a:avLst/>
          </a:prstGeom>
        </p:spPr>
        <p:txBody>
          <a:bodyPr wrap="square">
            <a:spAutoFit/>
          </a:bodyPr>
          <a:lstStyle/>
          <a:p>
            <a:pPr indent="457200">
              <a:lnSpc>
                <a:spcPct val="115000"/>
              </a:lnSpc>
              <a:spcAft>
                <a:spcPts val="1000"/>
              </a:spcAft>
            </a:pPr>
            <a:r>
              <a:rPr lang="en-US" sz="2800" b="1" dirty="0">
                <a:solidFill>
                  <a:srgbClr val="C00000"/>
                </a:solidFill>
                <a:latin typeface="Times New Roman"/>
                <a:ea typeface="Calibri"/>
                <a:cs typeface="+mj-cs"/>
              </a:rPr>
              <a:t>Extended spectrum of activity</a:t>
            </a:r>
            <a:endParaRPr lang="en-US" sz="2800" dirty="0">
              <a:ea typeface="Calibri"/>
              <a:cs typeface="+mj-cs"/>
            </a:endParaRPr>
          </a:p>
          <a:p>
            <a:pPr marL="342900" lvl="0" indent="-342900">
              <a:lnSpc>
                <a:spcPct val="115000"/>
              </a:lnSpc>
              <a:spcAft>
                <a:spcPts val="0"/>
              </a:spcAft>
              <a:buFont typeface="Times New Roman"/>
              <a:buChar char="-"/>
            </a:pPr>
            <a:r>
              <a:rPr lang="en-US" sz="2800" dirty="0">
                <a:solidFill>
                  <a:srgbClr val="000000"/>
                </a:solidFill>
                <a:latin typeface="Times New Roman"/>
                <a:ea typeface="Calibri"/>
                <a:cs typeface="+mj-cs"/>
              </a:rPr>
              <a:t>Series of antibiotics structurally related to ampicillin with a very broad spectrum (G+, G- and anaerobes).</a:t>
            </a:r>
            <a:endParaRPr lang="en-US" sz="2800" dirty="0">
              <a:ea typeface="Calibri"/>
              <a:cs typeface="+mj-cs"/>
            </a:endParaRPr>
          </a:p>
          <a:p>
            <a:pPr marL="342900" lvl="0" indent="-342900">
              <a:lnSpc>
                <a:spcPct val="115000"/>
              </a:lnSpc>
              <a:spcAft>
                <a:spcPts val="0"/>
              </a:spcAft>
              <a:buFont typeface="Times New Roman"/>
              <a:buChar char="-"/>
            </a:pPr>
            <a:r>
              <a:rPr lang="en-US" sz="2800" dirty="0">
                <a:solidFill>
                  <a:srgbClr val="000000"/>
                </a:solidFill>
                <a:latin typeface="Times New Roman"/>
                <a:ea typeface="Calibri"/>
                <a:cs typeface="+mj-cs"/>
              </a:rPr>
              <a:t>All have an amide linkage between the side chain acyl group and a N-containing heterocyclic aromatic ring.</a:t>
            </a:r>
            <a:endParaRPr lang="en-US" sz="2800" dirty="0">
              <a:ea typeface="Calibri"/>
              <a:cs typeface="+mj-cs"/>
            </a:endParaRPr>
          </a:p>
          <a:p>
            <a:pPr marL="342900" lvl="0" indent="-342900">
              <a:lnSpc>
                <a:spcPct val="115000"/>
              </a:lnSpc>
              <a:spcAft>
                <a:spcPts val="0"/>
              </a:spcAft>
              <a:buFont typeface="Times New Roman"/>
              <a:buChar char="-"/>
            </a:pPr>
            <a:r>
              <a:rPr lang="en-US" sz="2800" dirty="0">
                <a:solidFill>
                  <a:srgbClr val="000000"/>
                </a:solidFill>
                <a:latin typeface="Times New Roman"/>
                <a:ea typeface="Calibri"/>
                <a:cs typeface="+mj-cs"/>
              </a:rPr>
              <a:t>All are </a:t>
            </a:r>
            <a:r>
              <a:rPr lang="en-US" sz="2800" dirty="0" err="1">
                <a:solidFill>
                  <a:srgbClr val="000000"/>
                </a:solidFill>
                <a:latin typeface="Times New Roman"/>
                <a:ea typeface="Calibri"/>
                <a:cs typeface="+mj-cs"/>
              </a:rPr>
              <a:t>penicillinase</a:t>
            </a:r>
            <a:r>
              <a:rPr lang="en-US" sz="2800" dirty="0">
                <a:solidFill>
                  <a:srgbClr val="000000"/>
                </a:solidFill>
                <a:latin typeface="Times New Roman"/>
                <a:ea typeface="Calibri"/>
                <a:cs typeface="+mj-cs"/>
              </a:rPr>
              <a:t> sensitive.</a:t>
            </a:r>
            <a:endParaRPr lang="en-US" sz="2800" dirty="0">
              <a:ea typeface="Calibri"/>
              <a:cs typeface="+mj-cs"/>
            </a:endParaRPr>
          </a:p>
          <a:p>
            <a:pPr marL="342900" lvl="0" indent="-342900">
              <a:lnSpc>
                <a:spcPct val="115000"/>
              </a:lnSpc>
              <a:spcAft>
                <a:spcPts val="1000"/>
              </a:spcAft>
              <a:buFont typeface="Times New Roman"/>
              <a:buChar char="-"/>
            </a:pPr>
            <a:r>
              <a:rPr lang="en-US" sz="2800" dirty="0">
                <a:solidFill>
                  <a:srgbClr val="000000"/>
                </a:solidFill>
                <a:latin typeface="Times New Roman"/>
                <a:ea typeface="Calibri"/>
                <a:cs typeface="+mj-cs"/>
              </a:rPr>
              <a:t>All are given orally, IM, IV, but their structure indicate that they should show acid stability.</a:t>
            </a:r>
            <a:endParaRPr lang="en-US" sz="2800" dirty="0">
              <a:ea typeface="Calibri"/>
              <a:cs typeface="+mj-cs"/>
            </a:endParaRPr>
          </a:p>
        </p:txBody>
      </p:sp>
    </p:spTree>
    <p:extLst>
      <p:ext uri="{BB962C8B-B14F-4D97-AF65-F5344CB8AC3E}">
        <p14:creationId xmlns:p14="http://schemas.microsoft.com/office/powerpoint/2010/main" val="30547010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IQ"/>
          </a:p>
        </p:txBody>
      </p:sp>
      <p:graphicFrame>
        <p:nvGraphicFramePr>
          <p:cNvPr id="3" name="كائن 2"/>
          <p:cNvGraphicFramePr>
            <a:graphicFrameLocks noChangeAspect="1"/>
          </p:cNvGraphicFramePr>
          <p:nvPr>
            <p:extLst>
              <p:ext uri="{D42A27DB-BD31-4B8C-83A1-F6EECF244321}">
                <p14:modId xmlns:p14="http://schemas.microsoft.com/office/powerpoint/2010/main" val="511310511"/>
              </p:ext>
            </p:extLst>
          </p:nvPr>
        </p:nvGraphicFramePr>
        <p:xfrm>
          <a:off x="827584" y="548680"/>
          <a:ext cx="7560840" cy="5758220"/>
        </p:xfrm>
        <a:graphic>
          <a:graphicData uri="http://schemas.openxmlformats.org/presentationml/2006/ole">
            <mc:AlternateContent xmlns:mc="http://schemas.openxmlformats.org/markup-compatibility/2006">
              <mc:Choice xmlns:v="urn:schemas-microsoft-com:vml" Requires="v">
                <p:oleObj spid="_x0000_s40967" name="CS ChemDraw Drawing" r:id="rId3" imgW="3396515" imgH="3687766" progId="ChemDraw.Document.6.0">
                  <p:embed/>
                </p:oleObj>
              </mc:Choice>
              <mc:Fallback>
                <p:oleObj name="CS ChemDraw Drawing" r:id="rId3" imgW="3396515" imgH="3687766"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584" y="548680"/>
                        <a:ext cx="7560840" cy="5758220"/>
                      </a:xfrm>
                      <a:prstGeom prst="rect">
                        <a:avLst/>
                      </a:prstGeom>
                      <a:noFill/>
                    </p:spPr>
                  </p:pic>
                </p:oleObj>
              </mc:Fallback>
            </mc:AlternateContent>
          </a:graphicData>
        </a:graphic>
      </p:graphicFrame>
    </p:spTree>
    <p:extLst>
      <p:ext uri="{BB962C8B-B14F-4D97-AF65-F5344CB8AC3E}">
        <p14:creationId xmlns:p14="http://schemas.microsoft.com/office/powerpoint/2010/main" val="39760968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875055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323528" y="116632"/>
            <a:ext cx="374410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Products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tabLst/>
            </a:pPr>
            <a:r>
              <a:rPr kumimoji="0" lang="en-US" sz="2400" b="0" i="0" u="none" strike="noStrike" cap="none" normalizeH="0" baseline="0" dirty="0" smtClean="0">
                <a:ln>
                  <a:noFill/>
                </a:ln>
                <a:solidFill>
                  <a:srgbClr val="244061"/>
                </a:solidFill>
                <a:effectLst/>
                <a:latin typeface="Calibri" pitchFamily="34" charset="0"/>
                <a:ea typeface="Times New Roman" pitchFamily="18" charset="0"/>
                <a:cs typeface="Arial" pitchFamily="34" charset="0"/>
              </a:rPr>
              <a:t>Penicillin G (</a:t>
            </a:r>
            <a:r>
              <a:rPr kumimoji="0" lang="en-US" sz="2400" b="0" i="0" u="none" strike="noStrike" cap="none" normalizeH="0" baseline="0" dirty="0" err="1" smtClean="0">
                <a:ln>
                  <a:noFill/>
                </a:ln>
                <a:solidFill>
                  <a:srgbClr val="244061"/>
                </a:solidFill>
                <a:effectLst/>
                <a:latin typeface="Calibri" pitchFamily="34" charset="0"/>
                <a:ea typeface="Times New Roman" pitchFamily="18" charset="0"/>
                <a:cs typeface="Arial" pitchFamily="34" charset="0"/>
              </a:rPr>
              <a:t>benzylpenicillin</a:t>
            </a:r>
            <a:r>
              <a:rPr kumimoji="0" lang="en-US" sz="2400" b="0" i="0" u="none" strike="noStrike" cap="none" normalizeH="0" baseline="0" dirty="0" smtClean="0">
                <a:ln>
                  <a:noFill/>
                </a:ln>
                <a:solidFill>
                  <a:srgbClr val="244061"/>
                </a:solidFill>
                <a:effectLst/>
                <a:latin typeface="Calibri" pitchFamily="34" charset="0"/>
                <a:ea typeface="Times New Roman" pitchFamily="18" charset="0"/>
                <a:cs typeface="Arial" pitchFamily="34" charset="0"/>
              </a:rPr>
              <a: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كائن 2"/>
          <p:cNvGraphicFramePr>
            <a:graphicFrameLocks noChangeAspect="1"/>
          </p:cNvGraphicFramePr>
          <p:nvPr>
            <p:extLst>
              <p:ext uri="{D42A27DB-BD31-4B8C-83A1-F6EECF244321}">
                <p14:modId xmlns:p14="http://schemas.microsoft.com/office/powerpoint/2010/main" val="1011983286"/>
              </p:ext>
            </p:extLst>
          </p:nvPr>
        </p:nvGraphicFramePr>
        <p:xfrm>
          <a:off x="4283968" y="915793"/>
          <a:ext cx="4371553" cy="2039080"/>
        </p:xfrm>
        <a:graphic>
          <a:graphicData uri="http://schemas.openxmlformats.org/presentationml/2006/ole">
            <mc:AlternateContent xmlns:mc="http://schemas.openxmlformats.org/markup-compatibility/2006">
              <mc:Choice xmlns:v="urn:schemas-microsoft-com:vml" Requires="v">
                <p:oleObj spid="_x0000_s27661" name="CS ChemDraw Drawing" r:id="rId3" imgW="3474431" imgH="1624050" progId="ChemDraw.Document.6.0">
                  <p:embed/>
                </p:oleObj>
              </mc:Choice>
              <mc:Fallback>
                <p:oleObj name="CS ChemDraw Drawing" r:id="rId3" imgW="3474431" imgH="1624050"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83968" y="915793"/>
                        <a:ext cx="4371553" cy="2039080"/>
                      </a:xfrm>
                      <a:prstGeom prst="rect">
                        <a:avLst/>
                      </a:prstGeom>
                      <a:noFill/>
                    </p:spPr>
                  </p:pic>
                </p:oleObj>
              </mc:Fallback>
            </mc:AlternateContent>
          </a:graphicData>
        </a:graphic>
      </p:graphicFrame>
      <p:sp>
        <p:nvSpPr>
          <p:cNvPr id="4" name="Rectangle 3"/>
          <p:cNvSpPr>
            <a:spLocks noChangeArrowheads="1"/>
          </p:cNvSpPr>
          <p:nvPr/>
        </p:nvSpPr>
        <p:spPr bwMode="auto">
          <a:xfrm>
            <a:off x="215008" y="3262649"/>
            <a:ext cx="8928992"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SAR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rgbClr val="C00000"/>
                </a:solidFill>
                <a:effectLst/>
                <a:latin typeface="Times New Roman" pitchFamily="18" charset="0"/>
                <a:ea typeface="Calibri" pitchFamily="34" charset="0"/>
                <a:cs typeface="Times New Roman" pitchFamily="18" charset="0"/>
              </a:rPr>
              <a:t>Unsubstituted</a:t>
            </a:r>
            <a:r>
              <a:rPr kumimoji="0" lang="en-US" sz="2000" b="0"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 Cα so the antibiotic </a:t>
            </a:r>
            <a:r>
              <a:rPr kumimoji="0" lang="en-US" sz="2000" b="0"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acid liable, </a:t>
            </a:r>
            <a:r>
              <a:rPr kumimoji="0" lang="en-US" sz="2000" b="0" i="0" u="none" strike="noStrike" cap="none" normalizeH="0" baseline="0" dirty="0" err="1" smtClean="0">
                <a:ln>
                  <a:noFill/>
                </a:ln>
                <a:solidFill>
                  <a:srgbClr val="002060"/>
                </a:solidFill>
                <a:effectLst/>
                <a:latin typeface="Times New Roman" pitchFamily="18" charset="0"/>
                <a:ea typeface="Calibri" pitchFamily="34" charset="0"/>
                <a:cs typeface="Times New Roman" pitchFamily="18" charset="0"/>
              </a:rPr>
              <a:t>penicillinase</a:t>
            </a:r>
            <a:r>
              <a:rPr kumimoji="0" lang="en-US" sz="2000" b="0"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sensitive, narrow spectrum.</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Na+ and K+ salts of penicillin G→ water soluble and fast acting , used orally and </a:t>
            </a:r>
            <a:r>
              <a:rPr kumimoji="0" lang="en-US" sz="2000" b="0" i="0" u="none" strike="noStrike" cap="none" normalizeH="0" baseline="0" dirty="0" err="1" smtClean="0">
                <a:ln>
                  <a:noFill/>
                </a:ln>
                <a:solidFill>
                  <a:srgbClr val="002060"/>
                </a:solidFill>
                <a:effectLst/>
                <a:latin typeface="Times New Roman" pitchFamily="18" charset="0"/>
                <a:ea typeface="Calibri" pitchFamily="34" charset="0"/>
                <a:cs typeface="Times New Roman" pitchFamily="18" charset="0"/>
              </a:rPr>
              <a:t>parenterally</a:t>
            </a:r>
            <a:r>
              <a:rPr kumimoji="0" lang="en-US" sz="2000" b="0"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to achieve high plasma concentrations of penicillin G rapidly.</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These salts of penicillin are inactivated by the gastric juice and are not effective when administered orally unless antacids, is added. Also, because penicillin is absorbed poorly from the intestinal tract, oral doses must be very large, about five times the amount necessary with parenteral administration</a:t>
            </a:r>
            <a:r>
              <a:rPr kumimoji="0" lang="en-US" sz="2000" b="0"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2058783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كائن 2"/>
          <p:cNvGraphicFramePr>
            <a:graphicFrameLocks noChangeAspect="1"/>
          </p:cNvGraphicFramePr>
          <p:nvPr>
            <p:extLst>
              <p:ext uri="{D42A27DB-BD31-4B8C-83A1-F6EECF244321}">
                <p14:modId xmlns:p14="http://schemas.microsoft.com/office/powerpoint/2010/main" val="1842599686"/>
              </p:ext>
            </p:extLst>
          </p:nvPr>
        </p:nvGraphicFramePr>
        <p:xfrm>
          <a:off x="603250" y="1509713"/>
          <a:ext cx="7572375" cy="3468687"/>
        </p:xfrm>
        <a:graphic>
          <a:graphicData uri="http://schemas.openxmlformats.org/presentationml/2006/ole">
            <mc:AlternateContent xmlns:mc="http://schemas.openxmlformats.org/markup-compatibility/2006">
              <mc:Choice xmlns:v="urn:schemas-microsoft-com:vml" Requires="v">
                <p:oleObj spid="_x0000_s28684" name="CS ChemDraw Drawing" r:id="rId3" imgW="6830280" imgH="3128400" progId="ChemDraw.Document.6.0">
                  <p:embed/>
                </p:oleObj>
              </mc:Choice>
              <mc:Fallback>
                <p:oleObj name="CS ChemDraw Drawing" r:id="rId3" imgW="6830280" imgH="3128400" progId="ChemDraw.Document.6.0">
                  <p:embed/>
                  <p:pic>
                    <p:nvPicPr>
                      <p:cNvPr id="0" name="Object 1"/>
                      <p:cNvPicPr>
                        <a:picLocks noChangeAspect="1" noChangeArrowheads="1"/>
                      </p:cNvPicPr>
                      <p:nvPr/>
                    </p:nvPicPr>
                    <p:blipFill>
                      <a:blip r:embed="rId4"/>
                      <a:srcRect/>
                      <a:stretch>
                        <a:fillRect/>
                      </a:stretch>
                    </p:blipFill>
                    <p:spPr bwMode="auto">
                      <a:xfrm>
                        <a:off x="603250" y="1509713"/>
                        <a:ext cx="7572375" cy="3468687"/>
                      </a:xfrm>
                      <a:prstGeom prst="rect">
                        <a:avLst/>
                      </a:prstGeom>
                      <a:noFill/>
                    </p:spPr>
                  </p:pic>
                </p:oleObj>
              </mc:Fallback>
            </mc:AlternateContent>
          </a:graphicData>
        </a:graphic>
      </p:graphicFrame>
      <p:sp>
        <p:nvSpPr>
          <p:cNvPr id="4" name="مستطيل 3"/>
          <p:cNvSpPr/>
          <p:nvPr/>
        </p:nvSpPr>
        <p:spPr>
          <a:xfrm>
            <a:off x="107504" y="548680"/>
            <a:ext cx="9036496" cy="941796"/>
          </a:xfrm>
          <a:prstGeom prst="rect">
            <a:avLst/>
          </a:prstGeom>
        </p:spPr>
        <p:txBody>
          <a:bodyPr wrap="square">
            <a:spAutoFit/>
          </a:bodyPr>
          <a:lstStyle/>
          <a:p>
            <a:pPr>
              <a:lnSpc>
                <a:spcPct val="115000"/>
              </a:lnSpc>
              <a:spcAft>
                <a:spcPts val="1000"/>
              </a:spcAft>
            </a:pPr>
            <a:r>
              <a:rPr lang="en-US" sz="2400" b="1" dirty="0">
                <a:solidFill>
                  <a:srgbClr val="002060"/>
                </a:solidFill>
                <a:latin typeface="Times New Roman"/>
                <a:ea typeface="Calibri"/>
                <a:cs typeface="Arial"/>
              </a:rPr>
              <a:t>Procaine </a:t>
            </a:r>
            <a:r>
              <a:rPr lang="en-US" sz="2400" b="1" dirty="0" err="1">
                <a:solidFill>
                  <a:srgbClr val="002060"/>
                </a:solidFill>
                <a:latin typeface="Times New Roman"/>
                <a:ea typeface="Calibri"/>
                <a:cs typeface="Arial"/>
              </a:rPr>
              <a:t>penG</a:t>
            </a:r>
            <a:r>
              <a:rPr lang="en-US" sz="2400" b="1" dirty="0">
                <a:solidFill>
                  <a:srgbClr val="002060"/>
                </a:solidFill>
                <a:latin typeface="Times New Roman"/>
                <a:ea typeface="Calibri"/>
                <a:cs typeface="Arial"/>
              </a:rPr>
              <a:t> (</a:t>
            </a:r>
            <a:r>
              <a:rPr lang="en-US" sz="2400" b="1" dirty="0" err="1">
                <a:solidFill>
                  <a:srgbClr val="002060"/>
                </a:solidFill>
                <a:latin typeface="Times New Roman"/>
                <a:ea typeface="Calibri"/>
                <a:cs typeface="Arial"/>
              </a:rPr>
              <a:t>Crystacillin</a:t>
            </a:r>
            <a:r>
              <a:rPr lang="en-US" sz="2400" b="1" dirty="0">
                <a:solidFill>
                  <a:srgbClr val="002060"/>
                </a:solidFill>
                <a:latin typeface="Times New Roman"/>
                <a:ea typeface="Calibri"/>
                <a:cs typeface="Arial"/>
              </a:rPr>
              <a:t>), and </a:t>
            </a:r>
            <a:r>
              <a:rPr lang="en-US" sz="2400" b="1" dirty="0" err="1">
                <a:solidFill>
                  <a:srgbClr val="002060"/>
                </a:solidFill>
                <a:latin typeface="Times New Roman"/>
                <a:ea typeface="Calibri"/>
                <a:cs typeface="Arial"/>
              </a:rPr>
              <a:t>Benzathine</a:t>
            </a:r>
            <a:r>
              <a:rPr lang="en-US" sz="2400" b="1" dirty="0">
                <a:solidFill>
                  <a:srgbClr val="002060"/>
                </a:solidFill>
                <a:latin typeface="Times New Roman"/>
                <a:ea typeface="Calibri"/>
                <a:cs typeface="Arial"/>
              </a:rPr>
              <a:t> </a:t>
            </a:r>
            <a:r>
              <a:rPr lang="en-US" sz="2400" b="1" dirty="0" err="1">
                <a:solidFill>
                  <a:srgbClr val="002060"/>
                </a:solidFill>
                <a:latin typeface="Times New Roman"/>
                <a:ea typeface="Calibri"/>
                <a:cs typeface="Arial"/>
              </a:rPr>
              <a:t>PenG</a:t>
            </a:r>
            <a:r>
              <a:rPr lang="en-US" sz="2400" b="1" dirty="0">
                <a:solidFill>
                  <a:srgbClr val="002060"/>
                </a:solidFill>
                <a:latin typeface="Times New Roman"/>
                <a:ea typeface="Calibri"/>
                <a:cs typeface="Arial"/>
              </a:rPr>
              <a:t>( </a:t>
            </a:r>
            <a:r>
              <a:rPr lang="en-US" sz="2400" b="1" dirty="0" err="1">
                <a:solidFill>
                  <a:srgbClr val="002060"/>
                </a:solidFill>
                <a:latin typeface="Times New Roman"/>
                <a:ea typeface="Calibri"/>
                <a:cs typeface="Arial"/>
              </a:rPr>
              <a:t>bicillin</a:t>
            </a:r>
            <a:r>
              <a:rPr lang="en-US" sz="2400" b="1" dirty="0">
                <a:solidFill>
                  <a:srgbClr val="002060"/>
                </a:solidFill>
                <a:latin typeface="Times New Roman"/>
                <a:ea typeface="Calibri"/>
                <a:cs typeface="Arial"/>
              </a:rPr>
              <a:t>)</a:t>
            </a:r>
            <a:r>
              <a:rPr lang="ar-SA" sz="2400" b="1" dirty="0">
                <a:solidFill>
                  <a:srgbClr val="002060"/>
                </a:solidFill>
                <a:latin typeface="Times New Roman"/>
                <a:ea typeface="Calibri"/>
              </a:rPr>
              <a:t>→</a:t>
            </a:r>
            <a:r>
              <a:rPr lang="en-US" sz="2400" b="1" dirty="0">
                <a:solidFill>
                  <a:srgbClr val="002060"/>
                </a:solidFill>
                <a:latin typeface="Times New Roman"/>
                <a:ea typeface="Calibri"/>
                <a:cs typeface="Arial"/>
              </a:rPr>
              <a:t> inj. In H</a:t>
            </a:r>
            <a:r>
              <a:rPr lang="en-US" sz="2400" b="1" baseline="-25000" dirty="0">
                <a:solidFill>
                  <a:srgbClr val="002060"/>
                </a:solidFill>
                <a:latin typeface="Times New Roman"/>
                <a:ea typeface="Calibri"/>
                <a:cs typeface="Arial"/>
              </a:rPr>
              <a:t>2</a:t>
            </a:r>
            <a:r>
              <a:rPr lang="en-US" sz="2400" b="1" dirty="0">
                <a:solidFill>
                  <a:srgbClr val="002060"/>
                </a:solidFill>
                <a:latin typeface="Times New Roman"/>
                <a:ea typeface="Calibri"/>
                <a:cs typeface="Arial"/>
              </a:rPr>
              <a:t>O or oil, long acting </a:t>
            </a:r>
            <a:endParaRPr lang="en-US" sz="2400" b="1" dirty="0">
              <a:ea typeface="Calibri"/>
              <a:cs typeface="Arial"/>
            </a:endParaRPr>
          </a:p>
        </p:txBody>
      </p:sp>
    </p:spTree>
    <p:extLst>
      <p:ext uri="{BB962C8B-B14F-4D97-AF65-F5344CB8AC3E}">
        <p14:creationId xmlns:p14="http://schemas.microsoft.com/office/powerpoint/2010/main" val="30571464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381863" y="3543399"/>
            <a:ext cx="8438609"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C00000"/>
                </a:solidFill>
                <a:effectLst/>
                <a:latin typeface="Calibri" pitchFamily="34" charset="0"/>
                <a:ea typeface="Times New Roman" pitchFamily="18" charset="0"/>
                <a:cs typeface="Arial" pitchFamily="34" charset="0"/>
              </a:rPr>
              <a:t>SAR :-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Electron withdrawing oxygen between Cα and benzene generate antibiotic with good acid stability and good oral activity.</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Cα is not substituted or remove so the antibiotic is </a:t>
            </a:r>
            <a:r>
              <a:rPr kumimoji="0" lang="en-US" sz="24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penicillinase</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sensitive.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narrow spectrum, lipophilic side chain, selective G+.</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K+ sat → water soluble, fast acting, organic salt, long acting as in </a:t>
            </a:r>
            <a:r>
              <a:rPr kumimoji="0" lang="en-US" sz="24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compocillin</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V</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كائن 2"/>
          <p:cNvGraphicFramePr>
            <a:graphicFrameLocks noChangeAspect="1"/>
          </p:cNvGraphicFramePr>
          <p:nvPr>
            <p:extLst>
              <p:ext uri="{D42A27DB-BD31-4B8C-83A1-F6EECF244321}">
                <p14:modId xmlns:p14="http://schemas.microsoft.com/office/powerpoint/2010/main" val="2756076811"/>
              </p:ext>
            </p:extLst>
          </p:nvPr>
        </p:nvGraphicFramePr>
        <p:xfrm>
          <a:off x="1977235" y="992143"/>
          <a:ext cx="4248472" cy="2458923"/>
        </p:xfrm>
        <a:graphic>
          <a:graphicData uri="http://schemas.openxmlformats.org/presentationml/2006/ole">
            <mc:AlternateContent xmlns:mc="http://schemas.openxmlformats.org/markup-compatibility/2006">
              <mc:Choice xmlns:v="urn:schemas-microsoft-com:vml" Requires="v">
                <p:oleObj spid="_x0000_s29708" name="CS ChemDraw Drawing" r:id="rId3" imgW="3447198" imgH="2003384" progId="ChemDraw.Document.6.0">
                  <p:embed/>
                </p:oleObj>
              </mc:Choice>
              <mc:Fallback>
                <p:oleObj name="CS ChemDraw Drawing" r:id="rId3" imgW="3447198" imgH="2003384"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77235" y="992143"/>
                        <a:ext cx="4248472" cy="2458923"/>
                      </a:xfrm>
                      <a:prstGeom prst="rect">
                        <a:avLst/>
                      </a:prstGeom>
                      <a:noFill/>
                    </p:spPr>
                  </p:pic>
                </p:oleObj>
              </mc:Fallback>
            </mc:AlternateContent>
          </a:graphicData>
        </a:graphic>
      </p:graphicFrame>
      <p:sp>
        <p:nvSpPr>
          <p:cNvPr id="4" name="مستطيل 3"/>
          <p:cNvSpPr/>
          <p:nvPr/>
        </p:nvSpPr>
        <p:spPr>
          <a:xfrm>
            <a:off x="381863" y="382608"/>
            <a:ext cx="5956054" cy="523220"/>
          </a:xfrm>
          <a:prstGeom prst="rect">
            <a:avLst/>
          </a:prstGeom>
        </p:spPr>
        <p:txBody>
          <a:bodyPr wrap="none">
            <a:spAutoFit/>
          </a:bodyPr>
          <a:lstStyle/>
          <a:p>
            <a:r>
              <a:rPr lang="en-US" sz="2800" b="1" dirty="0">
                <a:solidFill>
                  <a:srgbClr val="244061"/>
                </a:solidFill>
                <a:latin typeface="Calibri" pitchFamily="34" charset="0"/>
                <a:ea typeface="Times New Roman" pitchFamily="18" charset="0"/>
                <a:cs typeface="+mj-cs"/>
              </a:rPr>
              <a:t>Penicillin V (</a:t>
            </a:r>
            <a:r>
              <a:rPr lang="en-US" sz="2800" b="1" dirty="0" err="1">
                <a:solidFill>
                  <a:srgbClr val="244061"/>
                </a:solidFill>
                <a:latin typeface="Calibri" pitchFamily="34" charset="0"/>
                <a:ea typeface="Times New Roman" pitchFamily="18" charset="0"/>
                <a:cs typeface="+mj-cs"/>
              </a:rPr>
              <a:t>Phenoxy</a:t>
            </a:r>
            <a:r>
              <a:rPr lang="en-US" sz="2800" b="1" dirty="0">
                <a:solidFill>
                  <a:srgbClr val="244061"/>
                </a:solidFill>
                <a:latin typeface="Calibri" pitchFamily="34" charset="0"/>
                <a:ea typeface="Times New Roman" pitchFamily="18" charset="0"/>
                <a:cs typeface="+mj-cs"/>
              </a:rPr>
              <a:t> methyl </a:t>
            </a:r>
            <a:r>
              <a:rPr lang="en-US" sz="2800" b="1" dirty="0" smtClean="0">
                <a:solidFill>
                  <a:srgbClr val="244061"/>
                </a:solidFill>
                <a:latin typeface="Calibri" pitchFamily="34" charset="0"/>
                <a:ea typeface="Times New Roman" pitchFamily="18" charset="0"/>
                <a:cs typeface="+mj-cs"/>
              </a:rPr>
              <a:t>penicillin)</a:t>
            </a:r>
            <a:endParaRPr lang="ar-IQ" sz="2800" b="1" dirty="0">
              <a:cs typeface="+mj-cs"/>
            </a:endParaRPr>
          </a:p>
        </p:txBody>
      </p:sp>
    </p:spTree>
    <p:extLst>
      <p:ext uri="{BB962C8B-B14F-4D97-AF65-F5344CB8AC3E}">
        <p14:creationId xmlns:p14="http://schemas.microsoft.com/office/powerpoint/2010/main" val="29458287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79512" y="72629"/>
            <a:ext cx="2884124"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tabLst/>
            </a:pPr>
            <a:r>
              <a:rPr kumimoji="0" lang="en-US" sz="2400" b="1" i="0" u="none" strike="noStrike" cap="none" normalizeH="0" baseline="0" dirty="0" err="1" smtClean="0">
                <a:ln>
                  <a:noFill/>
                </a:ln>
                <a:solidFill>
                  <a:srgbClr val="C00000"/>
                </a:solidFill>
                <a:effectLst/>
                <a:latin typeface="Times New Roman" pitchFamily="18" charset="0"/>
                <a:ea typeface="Calibri" pitchFamily="34" charset="0"/>
                <a:cs typeface="Times New Roman" pitchFamily="18" charset="0"/>
              </a:rPr>
              <a:t>Methacillin</a:t>
            </a:r>
            <a:r>
              <a:rPr kumimoji="0" lang="en-US" sz="24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 sodium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كائن 2"/>
          <p:cNvGraphicFramePr>
            <a:graphicFrameLocks noChangeAspect="1"/>
          </p:cNvGraphicFramePr>
          <p:nvPr>
            <p:extLst>
              <p:ext uri="{D42A27DB-BD31-4B8C-83A1-F6EECF244321}">
                <p14:modId xmlns:p14="http://schemas.microsoft.com/office/powerpoint/2010/main" val="2732032948"/>
              </p:ext>
            </p:extLst>
          </p:nvPr>
        </p:nvGraphicFramePr>
        <p:xfrm>
          <a:off x="2699792" y="639543"/>
          <a:ext cx="4248472" cy="3367307"/>
        </p:xfrm>
        <a:graphic>
          <a:graphicData uri="http://schemas.openxmlformats.org/presentationml/2006/ole">
            <mc:AlternateContent xmlns:mc="http://schemas.openxmlformats.org/markup-compatibility/2006">
              <mc:Choice xmlns:v="urn:schemas-microsoft-com:vml" Requires="v">
                <p:oleObj spid="_x0000_s30732" name="CS ChemDraw Drawing" r:id="rId3" imgW="3396894" imgH="2695689" progId="ChemDraw.Document.6.0">
                  <p:embed/>
                </p:oleObj>
              </mc:Choice>
              <mc:Fallback>
                <p:oleObj name="CS ChemDraw Drawing" r:id="rId3" imgW="3396894" imgH="2695689"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99792" y="639543"/>
                        <a:ext cx="4248472" cy="3367307"/>
                      </a:xfrm>
                      <a:prstGeom prst="rect">
                        <a:avLst/>
                      </a:prstGeom>
                      <a:noFill/>
                    </p:spPr>
                  </p:pic>
                </p:oleObj>
              </mc:Fallback>
            </mc:AlternateContent>
          </a:graphicData>
        </a:graphic>
      </p:graphicFrame>
      <p:sp>
        <p:nvSpPr>
          <p:cNvPr id="4" name="Rectangle 3"/>
          <p:cNvSpPr>
            <a:spLocks noChangeArrowheads="1"/>
          </p:cNvSpPr>
          <p:nvPr/>
        </p:nvSpPr>
        <p:spPr bwMode="auto">
          <a:xfrm>
            <a:off x="179512" y="4365104"/>
            <a:ext cx="8750553" cy="2369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1000125" algn="l"/>
              </a:tabLst>
            </a:pPr>
            <a:r>
              <a:rPr kumimoji="0" lang="en-US" sz="24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SAR:-</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1000125" algn="l"/>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Cα is removed and the carbonyl side chain is directly attach to aromatic ring so the antibiotic is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penicillinase</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resistance.</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1000125" algn="l"/>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Narrow spectrum.</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1000125" algn="l"/>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OCH3 groups π e</a:t>
            </a:r>
            <a:r>
              <a:rPr kumimoji="0" lang="en-US" sz="20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donors and are conjugated with acyl group so it increases δ</a:t>
            </a:r>
            <a:r>
              <a:rPr kumimoji="0" lang="en-US" sz="20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character of side chain acyl oxygen result in poor acid stability, poor oral activity.</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000125" algn="l"/>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8426694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258808" y="3284984"/>
            <a:ext cx="8568952"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SAR:-</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Cα is removed and the carbonyl side chain is directly attach 3-phenyl and 5-methyl groups of the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isoxazolyl</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ring so the antibiotic is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penicillinase</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resistance.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It is also relatively resistant to acid hydrolysis and, therefore, may be administered orally with good effect.(e- withdrawing group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isoxazole</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Narrow spectrum.</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كائن 2"/>
          <p:cNvGraphicFramePr>
            <a:graphicFrameLocks noChangeAspect="1"/>
          </p:cNvGraphicFramePr>
          <p:nvPr>
            <p:extLst>
              <p:ext uri="{D42A27DB-BD31-4B8C-83A1-F6EECF244321}">
                <p14:modId xmlns:p14="http://schemas.microsoft.com/office/powerpoint/2010/main" val="2935880854"/>
              </p:ext>
            </p:extLst>
          </p:nvPr>
        </p:nvGraphicFramePr>
        <p:xfrm>
          <a:off x="2547438" y="595940"/>
          <a:ext cx="4138226" cy="2181159"/>
        </p:xfrm>
        <a:graphic>
          <a:graphicData uri="http://schemas.openxmlformats.org/presentationml/2006/ole">
            <mc:AlternateContent xmlns:mc="http://schemas.openxmlformats.org/markup-compatibility/2006">
              <mc:Choice xmlns:v="urn:schemas-microsoft-com:vml" Requires="v">
                <p:oleObj spid="_x0000_s31755" name="CS ChemDraw Drawing" r:id="rId3" imgW="4022866" imgH="2119523" progId="ChemDraw.Document.6.0">
                  <p:embed/>
                </p:oleObj>
              </mc:Choice>
              <mc:Fallback>
                <p:oleObj name="CS ChemDraw Drawing" r:id="rId3" imgW="4022866" imgH="2119523"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47438" y="595940"/>
                        <a:ext cx="4138226" cy="2181159"/>
                      </a:xfrm>
                      <a:prstGeom prst="rect">
                        <a:avLst/>
                      </a:prstGeom>
                      <a:noFill/>
                    </p:spPr>
                  </p:pic>
                </p:oleObj>
              </mc:Fallback>
            </mc:AlternateContent>
          </a:graphicData>
        </a:graphic>
      </p:graphicFrame>
      <p:sp>
        <p:nvSpPr>
          <p:cNvPr id="4" name="مستطيل 3"/>
          <p:cNvSpPr/>
          <p:nvPr/>
        </p:nvSpPr>
        <p:spPr>
          <a:xfrm>
            <a:off x="52354" y="103403"/>
            <a:ext cx="2465740" cy="461665"/>
          </a:xfrm>
          <a:prstGeom prst="rect">
            <a:avLst/>
          </a:prstGeom>
        </p:spPr>
        <p:txBody>
          <a:bodyPr wrap="none">
            <a:spAutoFit/>
          </a:bodyPr>
          <a:lstStyle/>
          <a:p>
            <a:pPr lvl="0" rtl="1" fontAlgn="base">
              <a:spcBef>
                <a:spcPct val="0"/>
              </a:spcBef>
              <a:spcAft>
                <a:spcPct val="0"/>
              </a:spcAft>
            </a:pPr>
            <a:r>
              <a:rPr lang="en-US" sz="2400" b="1" dirty="0" err="1">
                <a:solidFill>
                  <a:srgbClr val="C00000"/>
                </a:solidFill>
                <a:latin typeface="Times New Roman" pitchFamily="18" charset="0"/>
                <a:ea typeface="Calibri" pitchFamily="34" charset="0"/>
                <a:cs typeface="Times New Roman" pitchFamily="18" charset="0"/>
              </a:rPr>
              <a:t>Oxacillin</a:t>
            </a:r>
            <a:r>
              <a:rPr lang="en-US" sz="2400" b="1" dirty="0">
                <a:solidFill>
                  <a:srgbClr val="C00000"/>
                </a:solidFill>
                <a:latin typeface="Times New Roman" pitchFamily="18" charset="0"/>
                <a:ea typeface="Calibri" pitchFamily="34" charset="0"/>
                <a:cs typeface="Times New Roman" pitchFamily="18" charset="0"/>
              </a:rPr>
              <a:t> Sodium</a:t>
            </a:r>
            <a:endParaRPr lang="en-US" sz="24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11834050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140732"/>
            <a:ext cx="3127780"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tabLst/>
            </a:pPr>
            <a:r>
              <a:rPr kumimoji="0" lang="en-US" sz="2400" b="1" i="0" u="none" strike="noStrike" cap="none" normalizeH="0" baseline="0" dirty="0" err="1" smtClean="0">
                <a:ln>
                  <a:noFill/>
                </a:ln>
                <a:solidFill>
                  <a:srgbClr val="C00000"/>
                </a:solidFill>
                <a:effectLst/>
                <a:latin typeface="Times New Roman" pitchFamily="18" charset="0"/>
                <a:ea typeface="Calibri" pitchFamily="34" charset="0"/>
                <a:cs typeface="Times New Roman" pitchFamily="18" charset="0"/>
              </a:rPr>
              <a:t>Dicloxacillin</a:t>
            </a:r>
            <a:r>
              <a:rPr kumimoji="0" lang="en-US" sz="24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 sodium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كائن 2"/>
          <p:cNvGraphicFramePr>
            <a:graphicFrameLocks noChangeAspect="1"/>
          </p:cNvGraphicFramePr>
          <p:nvPr>
            <p:extLst>
              <p:ext uri="{D42A27DB-BD31-4B8C-83A1-F6EECF244321}">
                <p14:modId xmlns:p14="http://schemas.microsoft.com/office/powerpoint/2010/main" val="1040568339"/>
              </p:ext>
            </p:extLst>
          </p:nvPr>
        </p:nvGraphicFramePr>
        <p:xfrm>
          <a:off x="1993900" y="260350"/>
          <a:ext cx="5589588" cy="2373313"/>
        </p:xfrm>
        <a:graphic>
          <a:graphicData uri="http://schemas.openxmlformats.org/presentationml/2006/ole">
            <mc:AlternateContent xmlns:mc="http://schemas.openxmlformats.org/markup-compatibility/2006">
              <mc:Choice xmlns:v="urn:schemas-microsoft-com:vml" Requires="v">
                <p:oleObj spid="_x0000_s32780" name="CS ChemDraw Drawing" r:id="rId3" imgW="5522552" imgH="2335962" progId="ChemDraw.Document.6.0">
                  <p:embed/>
                </p:oleObj>
              </mc:Choice>
              <mc:Fallback>
                <p:oleObj name="CS ChemDraw Drawing" r:id="rId3" imgW="5522552" imgH="2335962" progId="ChemDraw.Document.6.0">
                  <p:embed/>
                  <p:pic>
                    <p:nvPicPr>
                      <p:cNvPr id="0" name="Object 1"/>
                      <p:cNvPicPr>
                        <a:picLocks noChangeAspect="1" noChangeArrowheads="1"/>
                      </p:cNvPicPr>
                      <p:nvPr/>
                    </p:nvPicPr>
                    <p:blipFill>
                      <a:blip r:embed="rId4"/>
                      <a:srcRect/>
                      <a:stretch>
                        <a:fillRect/>
                      </a:stretch>
                    </p:blipFill>
                    <p:spPr bwMode="auto">
                      <a:xfrm>
                        <a:off x="1993900" y="260350"/>
                        <a:ext cx="5589588" cy="2373313"/>
                      </a:xfrm>
                      <a:prstGeom prst="rect">
                        <a:avLst/>
                      </a:prstGeom>
                      <a:noFill/>
                    </p:spPr>
                  </p:pic>
                </p:oleObj>
              </mc:Fallback>
            </mc:AlternateContent>
          </a:graphicData>
        </a:graphic>
      </p:graphicFrame>
      <p:sp>
        <p:nvSpPr>
          <p:cNvPr id="4" name="Rectangle 3"/>
          <p:cNvSpPr>
            <a:spLocks noChangeArrowheads="1"/>
          </p:cNvSpPr>
          <p:nvPr/>
        </p:nvSpPr>
        <p:spPr bwMode="auto">
          <a:xfrm>
            <a:off x="113612" y="2636912"/>
            <a:ext cx="9030388" cy="409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781050" algn="l"/>
              </a:tabLst>
            </a:pPr>
            <a:r>
              <a:rPr kumimoji="0" lang="en-US" sz="2000" b="1" i="0" u="none" strike="noStrike" cap="none" normalizeH="0" baseline="0" dirty="0" smtClean="0">
                <a:ln>
                  <a:noFill/>
                </a:ln>
                <a:solidFill>
                  <a:srgbClr val="C00000"/>
                </a:solidFill>
                <a:effectLst/>
                <a:latin typeface="Times New Roman" pitchFamily="18" charset="0"/>
                <a:ea typeface="Calibri" pitchFamily="34" charset="0"/>
                <a:cs typeface="+mj-cs"/>
              </a:rPr>
              <a:t>SAR :- </a:t>
            </a:r>
            <a:endParaRPr kumimoji="0" lang="en-US" sz="2000" b="0" i="0" u="none" strike="noStrike" cap="none" normalizeH="0" baseline="0" dirty="0" smtClean="0">
              <a:ln>
                <a:noFill/>
              </a:ln>
              <a:solidFill>
                <a:schemeClr val="tx1"/>
              </a:solidFill>
              <a:effectLst/>
              <a:latin typeface="Arial" pitchFamily="34" charset="0"/>
              <a:cs typeface="+mj-cs"/>
            </a:endParaRPr>
          </a:p>
          <a:p>
            <a:pPr marL="0" marR="0" lvl="0" indent="0" algn="l" defTabSz="914400" rtl="0" eaLnBrk="0" fontAlgn="base" latinLnBrk="0" hangingPunct="0">
              <a:lnSpc>
                <a:spcPct val="100000"/>
              </a:lnSpc>
              <a:spcBef>
                <a:spcPct val="0"/>
              </a:spcBef>
              <a:spcAft>
                <a:spcPct val="0"/>
              </a:spcAft>
              <a:buClrTx/>
              <a:buSzTx/>
              <a:buFontTx/>
              <a:buChar char="•"/>
              <a:tabLst>
                <a:tab pos="781050" algn="l"/>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mj-cs"/>
              </a:rPr>
              <a:t>Cα is removed and the carbonyl side chain is directly attach to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mj-cs"/>
              </a:rPr>
              <a:t>arylheterocycle</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mj-cs"/>
              </a:rPr>
              <a:t>, so the antibiotic is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mj-cs"/>
              </a:rPr>
              <a:t>penicillinase</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mj-cs"/>
              </a:rPr>
              <a:t> resistance.</a:t>
            </a:r>
            <a:endParaRPr kumimoji="0" lang="en-US" sz="2000" b="0" i="0" u="none" strike="noStrike" cap="none" normalizeH="0" baseline="0" dirty="0" smtClean="0">
              <a:ln>
                <a:noFill/>
              </a:ln>
              <a:solidFill>
                <a:schemeClr val="tx1"/>
              </a:solidFill>
              <a:effectLst/>
              <a:latin typeface="Arial" pitchFamily="34" charset="0"/>
              <a:cs typeface="+mj-cs"/>
            </a:endParaRPr>
          </a:p>
          <a:p>
            <a:pPr marL="0" marR="0" lvl="0" indent="0" algn="l" defTabSz="914400" rtl="0" eaLnBrk="0" fontAlgn="base" latinLnBrk="0" hangingPunct="0">
              <a:lnSpc>
                <a:spcPct val="100000"/>
              </a:lnSpc>
              <a:spcBef>
                <a:spcPct val="0"/>
              </a:spcBef>
              <a:spcAft>
                <a:spcPct val="0"/>
              </a:spcAft>
              <a:buClrTx/>
              <a:buSzTx/>
              <a:buFontTx/>
              <a:buChar char="•"/>
              <a:tabLst>
                <a:tab pos="781050" algn="l"/>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mj-cs"/>
              </a:rPr>
              <a:t>The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mj-cs"/>
              </a:rPr>
              <a:t>dichloro</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mj-cs"/>
              </a:rPr>
              <a:t> substituent on benzene ring that is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mj-cs"/>
              </a:rPr>
              <a:t>substitueted</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mj-cs"/>
              </a:rPr>
              <a:t> at C-3 of the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mj-cs"/>
              </a:rPr>
              <a:t>isoxazole</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mj-cs"/>
              </a:rPr>
              <a:t> act as strong electron withdrawing groups results in decreases in the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mj-cs"/>
              </a:rPr>
              <a:t>nucleophilicity</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mj-cs"/>
              </a:rPr>
              <a:t> of the oxygen of the acyl side chain and that lead to increase in acid stability and oral activity.</a:t>
            </a:r>
            <a:endParaRPr kumimoji="0" lang="en-US" sz="2000" b="0" i="0" u="none" strike="noStrike" cap="none" normalizeH="0" baseline="0" dirty="0" smtClean="0">
              <a:ln>
                <a:noFill/>
              </a:ln>
              <a:solidFill>
                <a:schemeClr val="tx1"/>
              </a:solidFill>
              <a:effectLst/>
              <a:latin typeface="Arial" pitchFamily="34" charset="0"/>
              <a:cs typeface="+mj-cs"/>
            </a:endParaRPr>
          </a:p>
          <a:p>
            <a:pPr marL="0" marR="0" lvl="0" indent="0" algn="l" defTabSz="914400" rtl="0" eaLnBrk="0" fontAlgn="base" latinLnBrk="0" hangingPunct="0">
              <a:lnSpc>
                <a:spcPct val="100000"/>
              </a:lnSpc>
              <a:spcBef>
                <a:spcPct val="0"/>
              </a:spcBef>
              <a:spcAft>
                <a:spcPct val="0"/>
              </a:spcAft>
              <a:buClrTx/>
              <a:buSzTx/>
              <a:buFontTx/>
              <a:buChar char="•"/>
              <a:tabLst>
                <a:tab pos="781050" algn="l"/>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mj-cs"/>
              </a:rPr>
              <a:t>Compound with only one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mj-cs"/>
              </a:rPr>
              <a:t>chloro</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mj-cs"/>
              </a:rPr>
              <a:t> substituent on the benzene ring as in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mj-cs"/>
              </a:rPr>
              <a:t>cloxacillin</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mj-cs"/>
              </a:rPr>
              <a:t> sodium is still with good oral activity but less than that for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mj-cs"/>
              </a:rPr>
              <a:t>dicloxacillin</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mj-cs"/>
              </a:rPr>
              <a:t>.</a:t>
            </a:r>
            <a:endParaRPr kumimoji="0" lang="en-US" sz="2000" b="0" i="0" u="none" strike="noStrike" cap="none" normalizeH="0" baseline="0" dirty="0" smtClean="0">
              <a:ln>
                <a:noFill/>
              </a:ln>
              <a:solidFill>
                <a:schemeClr val="tx1"/>
              </a:solidFill>
              <a:effectLst/>
              <a:latin typeface="Arial" pitchFamily="34" charset="0"/>
              <a:cs typeface="+mj-cs"/>
            </a:endParaRPr>
          </a:p>
          <a:p>
            <a:pPr marL="0" marR="0" lvl="0" indent="0" algn="l" defTabSz="914400" rtl="0" eaLnBrk="0" fontAlgn="base" latinLnBrk="0" hangingPunct="0">
              <a:lnSpc>
                <a:spcPct val="100000"/>
              </a:lnSpc>
              <a:spcBef>
                <a:spcPct val="0"/>
              </a:spcBef>
              <a:spcAft>
                <a:spcPct val="0"/>
              </a:spcAft>
              <a:buClrTx/>
              <a:buSzTx/>
              <a:buFontTx/>
              <a:buChar char="•"/>
              <a:tabLst>
                <a:tab pos="781050" algn="l"/>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mj-cs"/>
              </a:rPr>
              <a:t>Compound with benzene ring only as in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mj-cs"/>
              </a:rPr>
              <a:t>oxacillin</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mj-cs"/>
              </a:rPr>
              <a:t> this result in decrease in oral activity.</a:t>
            </a:r>
            <a:endParaRPr kumimoji="0" lang="en-US" sz="2000" b="0" i="0" u="none" strike="noStrike" cap="none" normalizeH="0" baseline="0" dirty="0" smtClean="0">
              <a:ln>
                <a:noFill/>
              </a:ln>
              <a:solidFill>
                <a:schemeClr val="tx1"/>
              </a:solidFill>
              <a:effectLst/>
              <a:latin typeface="Arial" pitchFamily="34" charset="0"/>
              <a:cs typeface="+mj-cs"/>
            </a:endParaRPr>
          </a:p>
          <a:p>
            <a:pPr marL="0" marR="0" lvl="0" indent="0" algn="l" defTabSz="914400" rtl="0" eaLnBrk="0" fontAlgn="base" latinLnBrk="0" hangingPunct="0">
              <a:lnSpc>
                <a:spcPct val="100000"/>
              </a:lnSpc>
              <a:spcBef>
                <a:spcPct val="0"/>
              </a:spcBef>
              <a:spcAft>
                <a:spcPct val="0"/>
              </a:spcAft>
              <a:buClrTx/>
              <a:buSzTx/>
              <a:buFontTx/>
              <a:buNone/>
              <a:tabLst>
                <a:tab pos="781050" algn="l"/>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mj-cs"/>
              </a:rPr>
              <a:t>However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mj-cs"/>
              </a:rPr>
              <a:t>oxacillin</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mj-cs"/>
              </a:rPr>
              <a:t> available in oral, IM and IV dosage form.</a:t>
            </a:r>
            <a:endParaRPr kumimoji="0" lang="en-US" sz="2000" b="0" i="0" u="none" strike="noStrike" cap="none" normalizeH="0" baseline="0" dirty="0" smtClean="0">
              <a:ln>
                <a:noFill/>
              </a:ln>
              <a:solidFill>
                <a:schemeClr val="tx1"/>
              </a:solidFill>
              <a:effectLst/>
              <a:latin typeface="Arial" pitchFamily="34" charset="0"/>
              <a:cs typeface="+mj-cs"/>
            </a:endParaRPr>
          </a:p>
          <a:p>
            <a:pPr marL="0" marR="0" lvl="0" indent="0" algn="l" defTabSz="914400" rtl="0" eaLnBrk="0" fontAlgn="base" latinLnBrk="0" hangingPunct="0">
              <a:lnSpc>
                <a:spcPct val="100000"/>
              </a:lnSpc>
              <a:spcBef>
                <a:spcPct val="0"/>
              </a:spcBef>
              <a:spcAft>
                <a:spcPct val="0"/>
              </a:spcAft>
              <a:buClrTx/>
              <a:buSzTx/>
              <a:buFontTx/>
              <a:buChar char="•"/>
              <a:tabLst>
                <a:tab pos="781050" algn="l"/>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mj-cs"/>
              </a:rPr>
              <a:t>Narrow spectrum→ Lipophilic group.</a:t>
            </a:r>
            <a:endParaRPr kumimoji="0" lang="en-US" sz="2000" b="0" i="0" u="none" strike="noStrike" cap="none" normalizeH="0" baseline="0" dirty="0" smtClean="0">
              <a:ln>
                <a:noFill/>
              </a:ln>
              <a:solidFill>
                <a:schemeClr val="tx1"/>
              </a:solidFill>
              <a:effectLst/>
              <a:latin typeface="Arial" pitchFamily="34" charset="0"/>
              <a:cs typeface="+mj-cs"/>
            </a:endParaRPr>
          </a:p>
        </p:txBody>
      </p:sp>
    </p:spTree>
    <p:extLst>
      <p:ext uri="{BB962C8B-B14F-4D97-AF65-F5344CB8AC3E}">
        <p14:creationId xmlns:p14="http://schemas.microsoft.com/office/powerpoint/2010/main" val="22324864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140732"/>
            <a:ext cx="1653018"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tabLst/>
            </a:pPr>
            <a:r>
              <a:rPr kumimoji="0" lang="en-US" sz="24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Ampicillin</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كائن 2"/>
          <p:cNvGraphicFramePr>
            <a:graphicFrameLocks noChangeAspect="1"/>
          </p:cNvGraphicFramePr>
          <p:nvPr>
            <p:extLst>
              <p:ext uri="{D42A27DB-BD31-4B8C-83A1-F6EECF244321}">
                <p14:modId xmlns:p14="http://schemas.microsoft.com/office/powerpoint/2010/main" val="2339703376"/>
              </p:ext>
            </p:extLst>
          </p:nvPr>
        </p:nvGraphicFramePr>
        <p:xfrm>
          <a:off x="1960545" y="228600"/>
          <a:ext cx="7176247" cy="2785517"/>
        </p:xfrm>
        <a:graphic>
          <a:graphicData uri="http://schemas.openxmlformats.org/presentationml/2006/ole">
            <mc:AlternateContent xmlns:mc="http://schemas.openxmlformats.org/markup-compatibility/2006">
              <mc:Choice xmlns:v="urn:schemas-microsoft-com:vml" Requires="v">
                <p:oleObj spid="_x0000_s33805" name="CS ChemDraw Drawing" r:id="rId3" imgW="5790718" imgH="2247727" progId="ChemDraw.Document.6.0">
                  <p:embed/>
                </p:oleObj>
              </mc:Choice>
              <mc:Fallback>
                <p:oleObj name="CS ChemDraw Drawing" r:id="rId3" imgW="5790718" imgH="2247727"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60545" y="228600"/>
                        <a:ext cx="7176247" cy="2785517"/>
                      </a:xfrm>
                      <a:prstGeom prst="rect">
                        <a:avLst/>
                      </a:prstGeom>
                      <a:noFill/>
                    </p:spPr>
                  </p:pic>
                </p:oleObj>
              </mc:Fallback>
            </mc:AlternateContent>
          </a:graphicData>
        </a:graphic>
      </p:graphicFrame>
      <p:sp>
        <p:nvSpPr>
          <p:cNvPr id="4" name="Rectangle 3"/>
          <p:cNvSpPr>
            <a:spLocks noChangeArrowheads="1"/>
          </p:cNvSpPr>
          <p:nvPr/>
        </p:nvSpPr>
        <p:spPr bwMode="auto">
          <a:xfrm>
            <a:off x="251520" y="2790499"/>
            <a:ext cx="8748464" cy="40800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SAR :-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α </a:t>
            </a:r>
            <a:r>
              <a:rPr kumimoji="0" lang="en-US" sz="2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NH</a:t>
            </a:r>
            <a:r>
              <a:rPr kumimoji="0" lang="en-US" sz="24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2</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ionizable</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pH= 7.4, polar, with good inductive activity as electron withdrawing group  result in good oral stability and activity and broad spectrum of activity.</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Penicillinase</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sensitive due to the presence of hydrogen on C-α.</a:t>
            </a:r>
          </a:p>
          <a:p>
            <a:pPr marL="342900" marR="0" lvl="0" indent="-342900" algn="l" defTabSz="914400" rtl="0" eaLnBrk="0" fontAlgn="base" latinLnBrk="0" hangingPunct="0">
              <a:lnSpc>
                <a:spcPct val="100000"/>
              </a:lnSpc>
              <a:spcBef>
                <a:spcPct val="0"/>
              </a:spcBef>
              <a:spcAft>
                <a:spcPct val="0"/>
              </a:spcAft>
              <a:buClrTx/>
              <a:buSzTx/>
              <a:buFontTx/>
              <a:buChar char="-"/>
              <a:tabLst/>
            </a:pPr>
            <a:endPar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lvl="0">
              <a:lnSpc>
                <a:spcPct val="115000"/>
              </a:lnSpc>
              <a:spcAft>
                <a:spcPts val="1000"/>
              </a:spcAft>
            </a:pPr>
            <a:r>
              <a:rPr lang="en-US" sz="2400" dirty="0" smtClean="0">
                <a:latin typeface="Times New Roman"/>
                <a:ea typeface="Calibri"/>
                <a:cs typeface="Arial"/>
              </a:rPr>
              <a:t>- Combination </a:t>
            </a:r>
            <a:r>
              <a:rPr lang="en-US" sz="2400" dirty="0">
                <a:latin typeface="Times New Roman"/>
                <a:ea typeface="Calibri"/>
                <a:cs typeface="Arial"/>
              </a:rPr>
              <a:t>product with β-lactamase inhibitor such as </a:t>
            </a:r>
            <a:r>
              <a:rPr lang="en-US" sz="2400" dirty="0" err="1">
                <a:latin typeface="Times New Roman"/>
                <a:ea typeface="Calibri"/>
                <a:cs typeface="Arial"/>
              </a:rPr>
              <a:t>Sulbactam</a:t>
            </a:r>
            <a:r>
              <a:rPr lang="en-US" sz="2400" dirty="0">
                <a:latin typeface="Times New Roman"/>
                <a:ea typeface="Calibri"/>
                <a:cs typeface="Arial"/>
              </a:rPr>
              <a:t> sodium= provides </a:t>
            </a:r>
            <a:r>
              <a:rPr lang="en-US" sz="2400" dirty="0" err="1">
                <a:latin typeface="Times New Roman"/>
                <a:ea typeface="Calibri"/>
                <a:cs typeface="Arial"/>
              </a:rPr>
              <a:t>penicillinase</a:t>
            </a:r>
            <a:r>
              <a:rPr lang="en-US" sz="2400" dirty="0">
                <a:latin typeface="Times New Roman"/>
                <a:ea typeface="Calibri"/>
                <a:cs typeface="Arial"/>
              </a:rPr>
              <a:t> resistance drug, available for IM and IV use. </a:t>
            </a:r>
            <a:endParaRPr lang="en-US" sz="2000" dirty="0">
              <a:ea typeface="Calibri"/>
              <a:cs typeface="Arial"/>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6182776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IQ"/>
          </a:p>
        </p:txBody>
      </p:sp>
      <p:graphicFrame>
        <p:nvGraphicFramePr>
          <p:cNvPr id="3" name="كائن 2"/>
          <p:cNvGraphicFramePr>
            <a:graphicFrameLocks noChangeAspect="1"/>
          </p:cNvGraphicFramePr>
          <p:nvPr>
            <p:extLst>
              <p:ext uri="{D42A27DB-BD31-4B8C-83A1-F6EECF244321}">
                <p14:modId xmlns:p14="http://schemas.microsoft.com/office/powerpoint/2010/main" val="1713976351"/>
              </p:ext>
            </p:extLst>
          </p:nvPr>
        </p:nvGraphicFramePr>
        <p:xfrm>
          <a:off x="2771800" y="908720"/>
          <a:ext cx="3960440" cy="3049750"/>
        </p:xfrm>
        <a:graphic>
          <a:graphicData uri="http://schemas.openxmlformats.org/presentationml/2006/ole">
            <mc:AlternateContent xmlns:mc="http://schemas.openxmlformats.org/markup-compatibility/2006">
              <mc:Choice xmlns:v="urn:schemas-microsoft-com:vml" Requires="v">
                <p:oleObj spid="_x0000_s34828" name="CS ChemDraw Drawing" r:id="rId3" imgW="1951672" imgH="1845014" progId="ChemDraw.Document.6.0">
                  <p:embed/>
                </p:oleObj>
              </mc:Choice>
              <mc:Fallback>
                <p:oleObj name="CS ChemDraw Drawing" r:id="rId3" imgW="1951672" imgH="1845014"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71800" y="908720"/>
                        <a:ext cx="3960440" cy="3049750"/>
                      </a:xfrm>
                      <a:prstGeom prst="rect">
                        <a:avLst/>
                      </a:prstGeom>
                      <a:noFill/>
                    </p:spPr>
                  </p:pic>
                </p:oleObj>
              </mc:Fallback>
            </mc:AlternateContent>
          </a:graphicData>
        </a:graphic>
      </p:graphicFrame>
      <p:sp>
        <p:nvSpPr>
          <p:cNvPr id="4" name="Rectangle 3"/>
          <p:cNvSpPr>
            <a:spLocks noChangeArrowheads="1"/>
          </p:cNvSpPr>
          <p:nvPr/>
        </p:nvSpPr>
        <p:spPr bwMode="auto">
          <a:xfrm>
            <a:off x="539552" y="4221088"/>
            <a:ext cx="8316416"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tab pos="971550" algn="l"/>
              </a:tabLst>
            </a:pP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Sulbactam</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sodium or potassium salts, selective inhibitor for β-lactamase because of greater affinity to with β-lactamase than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penicillins</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Thus protecting the antibiotics from destruction by the enzyme.</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6692776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1988</TotalTime>
  <Words>882</Words>
  <Application>Microsoft Office PowerPoint</Application>
  <PresentationFormat>عرض على الشاشة (3:4)‏</PresentationFormat>
  <Paragraphs>75</Paragraphs>
  <Slides>17</Slides>
  <Notes>0</Notes>
  <HiddenSlides>0</HiddenSlides>
  <MMClips>0</MMClips>
  <ScaleCrop>false</ScaleCrop>
  <HeadingPairs>
    <vt:vector size="6" baseType="variant">
      <vt:variant>
        <vt:lpstr>نسق</vt:lpstr>
      </vt:variant>
      <vt:variant>
        <vt:i4>1</vt:i4>
      </vt:variant>
      <vt:variant>
        <vt:lpstr>خوادم OLE مضمنة</vt:lpstr>
      </vt:variant>
      <vt:variant>
        <vt:i4>1</vt:i4>
      </vt:variant>
      <vt:variant>
        <vt:lpstr>عناوين الشرائح</vt:lpstr>
      </vt:variant>
      <vt:variant>
        <vt:i4>17</vt:i4>
      </vt:variant>
    </vt:vector>
  </HeadingPairs>
  <TitlesOfParts>
    <vt:vector size="19" baseType="lpstr">
      <vt:lpstr>Office Theme</vt:lpstr>
      <vt:lpstr>CS ChemDraw Drawing</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By DR.Ahmed Saker 2o1O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rit</dc:creator>
  <cp:lastModifiedBy>InteL</cp:lastModifiedBy>
  <cp:revision>105</cp:revision>
  <dcterms:created xsi:type="dcterms:W3CDTF">2014-10-12T05:31:15Z</dcterms:created>
  <dcterms:modified xsi:type="dcterms:W3CDTF">2019-03-12T20:19:44Z</dcterms:modified>
</cp:coreProperties>
</file>